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ppt/drawings/drawing4.xml" ContentType="application/vnd.openxmlformats-officedocument.drawingml.chartshapes+xml"/>
  <Override PartName="/ppt/charts/chart7.xml" ContentType="application/vnd.openxmlformats-officedocument.drawingml.chart+xml"/>
  <Override PartName="/ppt/drawings/drawing5.xml" ContentType="application/vnd.openxmlformats-officedocument.drawingml.chartshapes+xml"/>
  <Override PartName="/ppt/charts/chart8.xml" ContentType="application/vnd.openxmlformats-officedocument.drawingml.chart+xml"/>
  <Override PartName="/ppt/charts/chart9.xml" ContentType="application/vnd.openxmlformats-officedocument.drawingml.chart+xml"/>
  <Override PartName="/ppt/drawings/drawing6.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256" r:id="rId2"/>
    <p:sldId id="333" r:id="rId3"/>
    <p:sldId id="331" r:id="rId4"/>
    <p:sldId id="259" r:id="rId5"/>
    <p:sldId id="332" r:id="rId6"/>
    <p:sldId id="320" r:id="rId7"/>
    <p:sldId id="314" r:id="rId8"/>
    <p:sldId id="304" r:id="rId9"/>
    <p:sldId id="344" r:id="rId10"/>
    <p:sldId id="321" r:id="rId11"/>
    <p:sldId id="339" r:id="rId12"/>
    <p:sldId id="324" r:id="rId13"/>
    <p:sldId id="325" r:id="rId14"/>
    <p:sldId id="326" r:id="rId15"/>
    <p:sldId id="327" r:id="rId16"/>
    <p:sldId id="328" r:id="rId17"/>
    <p:sldId id="329" r:id="rId18"/>
    <p:sldId id="363" r:id="rId19"/>
    <p:sldId id="330" r:id="rId20"/>
    <p:sldId id="364" r:id="rId21"/>
    <p:sldId id="340" r:id="rId22"/>
    <p:sldId id="335" r:id="rId23"/>
    <p:sldId id="336" r:id="rId24"/>
    <p:sldId id="342" r:id="rId25"/>
    <p:sldId id="343" r:id="rId26"/>
    <p:sldId id="345" r:id="rId27"/>
    <p:sldId id="347" r:id="rId28"/>
    <p:sldId id="360" r:id="rId29"/>
    <p:sldId id="362" r:id="rId30"/>
    <p:sldId id="361" r:id="rId31"/>
    <p:sldId id="354" r:id="rId32"/>
    <p:sldId id="346" r:id="rId33"/>
    <p:sldId id="337" r:id="rId34"/>
    <p:sldId id="338" r:id="rId35"/>
    <p:sldId id="323" r:id="rId36"/>
    <p:sldId id="278" r:id="rId37"/>
    <p:sldId id="279" r:id="rId38"/>
    <p:sldId id="280" r:id="rId39"/>
    <p:sldId id="341" r:id="rId40"/>
    <p:sldId id="319" r:id="rId41"/>
    <p:sldId id="322" r:id="rId42"/>
    <p:sldId id="359" r:id="rId43"/>
    <p:sldId id="282" r:id="rId44"/>
    <p:sldId id="283" r:id="rId45"/>
    <p:sldId id="355" r:id="rId46"/>
    <p:sldId id="348" r:id="rId47"/>
    <p:sldId id="311" r:id="rId48"/>
    <p:sldId id="349" r:id="rId49"/>
    <p:sldId id="350" r:id="rId50"/>
    <p:sldId id="351" r:id="rId51"/>
    <p:sldId id="307" r:id="rId52"/>
    <p:sldId id="308" r:id="rId53"/>
    <p:sldId id="309" r:id="rId54"/>
    <p:sldId id="352" r:id="rId55"/>
    <p:sldId id="353" r:id="rId56"/>
    <p:sldId id="356" r:id="rId57"/>
    <p:sldId id="284" r:id="rId58"/>
    <p:sldId id="286" r:id="rId59"/>
    <p:sldId id="288" r:id="rId60"/>
    <p:sldId id="297" r:id="rId61"/>
    <p:sldId id="289" r:id="rId62"/>
    <p:sldId id="290" r:id="rId63"/>
    <p:sldId id="291" r:id="rId64"/>
    <p:sldId id="292" r:id="rId65"/>
    <p:sldId id="293" r:id="rId66"/>
    <p:sldId id="295" r:id="rId67"/>
    <p:sldId id="296" r:id="rId68"/>
    <p:sldId id="305" r:id="rId69"/>
    <p:sldId id="357" r:id="rId70"/>
    <p:sldId id="268" r:id="rId71"/>
    <p:sldId id="269" r:id="rId72"/>
    <p:sldId id="270" r:id="rId73"/>
    <p:sldId id="271" r:id="rId74"/>
    <p:sldId id="264" r:id="rId75"/>
    <p:sldId id="287" r:id="rId76"/>
    <p:sldId id="265" r:id="rId77"/>
    <p:sldId id="267" r:id="rId78"/>
    <p:sldId id="358" r:id="rId79"/>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D5D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8" autoAdjust="0"/>
    <p:restoredTop sz="94624"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MMcQuade\Documents\OTFD%20SOP%20DATA.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MMMcQuade\Documents\OTFD%20SOP%20DAT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MMcQuade\Documents\OTFD%20SOP%20DATA.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MMMcQuade\Documents\OTFD%20SOP%20DAT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MMcQuade\Documents\OTFD%20SOP%20DATA.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MMMcQuade\Documents\OTFD%20SOP%20DATA.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Users\MMMcQuade\Documents\OTFD%20SOP%20DATA.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psf\Home\Documents\OTFD%20SOP%20DATA.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psf\Home\Documents\OTFD%20Assets%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v>Population</c:v>
          </c:tx>
          <c:invertIfNegative val="0"/>
          <c:dPt>
            <c:idx val="0"/>
            <c:invertIfNegative val="0"/>
            <c:bubble3D val="0"/>
            <c:spPr>
              <a:solidFill>
                <a:srgbClr val="FF0000"/>
              </a:solidFill>
            </c:spPr>
          </c:dPt>
          <c:cat>
            <c:strRef>
              <c:f>Graphs!$X$4:$AF$4</c:f>
              <c:strCache>
                <c:ptCount val="9"/>
                <c:pt idx="0">
                  <c:v>Oakland Township</c:v>
                </c:pt>
                <c:pt idx="1">
                  <c:v>Independence Township</c:v>
                </c:pt>
                <c:pt idx="2">
                  <c:v>Orion Township</c:v>
                </c:pt>
                <c:pt idx="3">
                  <c:v>White Lake Township</c:v>
                </c:pt>
                <c:pt idx="4">
                  <c:v>Wash. Township </c:v>
                </c:pt>
                <c:pt idx="5">
                  <c:v>Oxford </c:v>
                </c:pt>
                <c:pt idx="6">
                  <c:v>Brandon Township </c:v>
                </c:pt>
                <c:pt idx="7">
                  <c:v>Bruce / Romeo </c:v>
                </c:pt>
                <c:pt idx="8">
                  <c:v>Addison Township</c:v>
                </c:pt>
              </c:strCache>
            </c:strRef>
          </c:cat>
          <c:val>
            <c:numRef>
              <c:f>Graphs!$X$6:$AF$6</c:f>
              <c:numCache>
                <c:formatCode>#,##0</c:formatCode>
                <c:ptCount val="9"/>
                <c:pt idx="0">
                  <c:v>18132</c:v>
                </c:pt>
                <c:pt idx="1">
                  <c:v>36557</c:v>
                </c:pt>
                <c:pt idx="2">
                  <c:v>35040</c:v>
                </c:pt>
                <c:pt idx="3">
                  <c:v>31355</c:v>
                </c:pt>
                <c:pt idx="4">
                  <c:v>24518</c:v>
                </c:pt>
                <c:pt idx="5">
                  <c:v>21069</c:v>
                </c:pt>
                <c:pt idx="6">
                  <c:v>13741</c:v>
                </c:pt>
                <c:pt idx="7">
                  <c:v>10468</c:v>
                </c:pt>
                <c:pt idx="8">
                  <c:v>6006</c:v>
                </c:pt>
              </c:numCache>
            </c:numRef>
          </c:val>
        </c:ser>
        <c:dLbls>
          <c:showLegendKey val="0"/>
          <c:showVal val="0"/>
          <c:showCatName val="0"/>
          <c:showSerName val="0"/>
          <c:showPercent val="0"/>
          <c:showBubbleSize val="0"/>
        </c:dLbls>
        <c:gapWidth val="150"/>
        <c:axId val="209025144"/>
        <c:axId val="209027104"/>
      </c:barChart>
      <c:catAx>
        <c:axId val="209025144"/>
        <c:scaling>
          <c:orientation val="minMax"/>
        </c:scaling>
        <c:delete val="0"/>
        <c:axPos val="b"/>
        <c:numFmt formatCode="General" sourceLinked="0"/>
        <c:majorTickMark val="out"/>
        <c:minorTickMark val="none"/>
        <c:tickLblPos val="nextTo"/>
        <c:crossAx val="209027104"/>
        <c:crosses val="autoZero"/>
        <c:auto val="1"/>
        <c:lblAlgn val="ctr"/>
        <c:lblOffset val="100"/>
        <c:noMultiLvlLbl val="0"/>
      </c:catAx>
      <c:valAx>
        <c:axId val="209027104"/>
        <c:scaling>
          <c:orientation val="minMax"/>
        </c:scaling>
        <c:delete val="0"/>
        <c:axPos val="l"/>
        <c:majorGridlines/>
        <c:numFmt formatCode="#,##0" sourceLinked="1"/>
        <c:majorTickMark val="out"/>
        <c:minorTickMark val="none"/>
        <c:tickLblPos val="nextTo"/>
        <c:crossAx val="209025144"/>
        <c:crosses val="autoZero"/>
        <c:crossBetween val="between"/>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5.5641707980946829E-2"/>
          <c:y val="0.11807100499937798"/>
          <c:w val="0.84297790901137371"/>
          <c:h val="0.70800424130731954"/>
        </c:manualLayout>
      </c:layout>
      <c:barChart>
        <c:barDir val="col"/>
        <c:grouping val="clustered"/>
        <c:varyColors val="0"/>
        <c:ser>
          <c:idx val="0"/>
          <c:order val="0"/>
          <c:tx>
            <c:v>Population Density (Residents/sq.mi.)</c:v>
          </c:tx>
          <c:invertIfNegative val="0"/>
          <c:dPt>
            <c:idx val="0"/>
            <c:invertIfNegative val="0"/>
            <c:bubble3D val="0"/>
            <c:spPr>
              <a:solidFill>
                <a:srgbClr val="FF0000"/>
              </a:solidFill>
            </c:spPr>
          </c:dPt>
          <c:cat>
            <c:strRef>
              <c:f>Graphs!$X$4:$AF$4</c:f>
              <c:strCache>
                <c:ptCount val="9"/>
                <c:pt idx="0">
                  <c:v>Oakland Township</c:v>
                </c:pt>
                <c:pt idx="1">
                  <c:v>Independence Township</c:v>
                </c:pt>
                <c:pt idx="2">
                  <c:v>Orion Township</c:v>
                </c:pt>
                <c:pt idx="3">
                  <c:v>White Lake Township</c:v>
                </c:pt>
                <c:pt idx="4">
                  <c:v>Wash. Township </c:v>
                </c:pt>
                <c:pt idx="5">
                  <c:v>Oxford </c:v>
                </c:pt>
                <c:pt idx="6">
                  <c:v>Brandon Township </c:v>
                </c:pt>
                <c:pt idx="7">
                  <c:v>Bruce / Romeo </c:v>
                </c:pt>
                <c:pt idx="8">
                  <c:v>Addison Township</c:v>
                </c:pt>
              </c:strCache>
            </c:strRef>
          </c:cat>
          <c:val>
            <c:numRef>
              <c:f>Graphs!$X$8:$AF$8</c:f>
              <c:numCache>
                <c:formatCode>General</c:formatCode>
                <c:ptCount val="9"/>
                <c:pt idx="0">
                  <c:v>492</c:v>
                </c:pt>
                <c:pt idx="1">
                  <c:v>1007</c:v>
                </c:pt>
                <c:pt idx="2">
                  <c:v>976</c:v>
                </c:pt>
                <c:pt idx="3">
                  <c:v>843</c:v>
                </c:pt>
                <c:pt idx="4">
                  <c:v>666</c:v>
                </c:pt>
                <c:pt idx="5">
                  <c:v>598</c:v>
                </c:pt>
                <c:pt idx="6">
                  <c:v>384</c:v>
                </c:pt>
                <c:pt idx="7">
                  <c:v>286</c:v>
                </c:pt>
                <c:pt idx="8">
                  <c:v>162</c:v>
                </c:pt>
              </c:numCache>
            </c:numRef>
          </c:val>
        </c:ser>
        <c:dLbls>
          <c:showLegendKey val="0"/>
          <c:showVal val="0"/>
          <c:showCatName val="0"/>
          <c:showSerName val="0"/>
          <c:showPercent val="0"/>
          <c:showBubbleSize val="0"/>
        </c:dLbls>
        <c:gapWidth val="150"/>
        <c:axId val="209029456"/>
        <c:axId val="209029848"/>
      </c:barChart>
      <c:catAx>
        <c:axId val="209029456"/>
        <c:scaling>
          <c:orientation val="minMax"/>
        </c:scaling>
        <c:delete val="0"/>
        <c:axPos val="b"/>
        <c:numFmt formatCode="General" sourceLinked="0"/>
        <c:majorTickMark val="out"/>
        <c:minorTickMark val="none"/>
        <c:tickLblPos val="nextTo"/>
        <c:crossAx val="209029848"/>
        <c:crosses val="autoZero"/>
        <c:auto val="1"/>
        <c:lblAlgn val="ctr"/>
        <c:lblOffset val="100"/>
        <c:noMultiLvlLbl val="0"/>
      </c:catAx>
      <c:valAx>
        <c:axId val="209029848"/>
        <c:scaling>
          <c:orientation val="minMax"/>
        </c:scaling>
        <c:delete val="0"/>
        <c:axPos val="l"/>
        <c:majorGridlines/>
        <c:numFmt formatCode="General" sourceLinked="1"/>
        <c:majorTickMark val="out"/>
        <c:minorTickMark val="none"/>
        <c:tickLblPos val="nextTo"/>
        <c:crossAx val="209029456"/>
        <c:crosses val="autoZero"/>
        <c:crossBetween val="between"/>
      </c:valAx>
      <c:spPr>
        <a:noFill/>
      </c:spPr>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v># of Fire Stations</c:v>
          </c:tx>
          <c:invertIfNegative val="0"/>
          <c:dPt>
            <c:idx val="0"/>
            <c:invertIfNegative val="0"/>
            <c:bubble3D val="0"/>
            <c:spPr>
              <a:solidFill>
                <a:srgbClr val="FF0000"/>
              </a:solidFill>
            </c:spPr>
          </c:dPt>
          <c:cat>
            <c:strRef>
              <c:f>Graphs!$D$4:$H$4</c:f>
              <c:strCache>
                <c:ptCount val="5"/>
                <c:pt idx="0">
                  <c:v>Oakland Township</c:v>
                </c:pt>
                <c:pt idx="1">
                  <c:v>Wash. Township </c:v>
                </c:pt>
                <c:pt idx="2">
                  <c:v>Oxford </c:v>
                </c:pt>
                <c:pt idx="3">
                  <c:v>Brandon Township </c:v>
                </c:pt>
                <c:pt idx="4">
                  <c:v>Bruce / Romeo </c:v>
                </c:pt>
              </c:strCache>
            </c:strRef>
          </c:cat>
          <c:val>
            <c:numRef>
              <c:f>Graphs!$D$13:$H$13</c:f>
              <c:numCache>
                <c:formatCode>General</c:formatCode>
                <c:ptCount val="5"/>
                <c:pt idx="0">
                  <c:v>2</c:v>
                </c:pt>
                <c:pt idx="1">
                  <c:v>2</c:v>
                </c:pt>
                <c:pt idx="2">
                  <c:v>2</c:v>
                </c:pt>
                <c:pt idx="3">
                  <c:v>3</c:v>
                </c:pt>
                <c:pt idx="4">
                  <c:v>3</c:v>
                </c:pt>
              </c:numCache>
            </c:numRef>
          </c:val>
        </c:ser>
        <c:dLbls>
          <c:showLegendKey val="0"/>
          <c:showVal val="0"/>
          <c:showCatName val="0"/>
          <c:showSerName val="0"/>
          <c:showPercent val="0"/>
          <c:showBubbleSize val="0"/>
        </c:dLbls>
        <c:gapWidth val="150"/>
        <c:axId val="152840960"/>
        <c:axId val="152837432"/>
      </c:barChart>
      <c:catAx>
        <c:axId val="152840960"/>
        <c:scaling>
          <c:orientation val="minMax"/>
        </c:scaling>
        <c:delete val="0"/>
        <c:axPos val="b"/>
        <c:numFmt formatCode="General" sourceLinked="0"/>
        <c:majorTickMark val="out"/>
        <c:minorTickMark val="none"/>
        <c:tickLblPos val="nextTo"/>
        <c:crossAx val="152837432"/>
        <c:crosses val="autoZero"/>
        <c:auto val="1"/>
        <c:lblAlgn val="ctr"/>
        <c:lblOffset val="100"/>
        <c:noMultiLvlLbl val="0"/>
      </c:catAx>
      <c:valAx>
        <c:axId val="152837432"/>
        <c:scaling>
          <c:orientation val="minMax"/>
        </c:scaling>
        <c:delete val="0"/>
        <c:axPos val="l"/>
        <c:majorGridlines/>
        <c:numFmt formatCode="General" sourceLinked="1"/>
        <c:majorTickMark val="out"/>
        <c:minorTickMark val="none"/>
        <c:tickLblPos val="nextTo"/>
        <c:crossAx val="15284096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v># of Fire/EMS FTE's</c:v>
          </c:tx>
          <c:invertIfNegative val="0"/>
          <c:dPt>
            <c:idx val="0"/>
            <c:invertIfNegative val="0"/>
            <c:bubble3D val="0"/>
            <c:spPr>
              <a:solidFill>
                <a:srgbClr val="FF0000"/>
              </a:solidFill>
            </c:spPr>
          </c:dPt>
          <c:cat>
            <c:strRef>
              <c:f>Graphs!$D$31:$H$31</c:f>
              <c:strCache>
                <c:ptCount val="5"/>
                <c:pt idx="0">
                  <c:v>Oakland Township</c:v>
                </c:pt>
                <c:pt idx="1">
                  <c:v>Wash. Township </c:v>
                </c:pt>
                <c:pt idx="2">
                  <c:v>Oxford </c:v>
                </c:pt>
                <c:pt idx="3">
                  <c:v>Brandon Township </c:v>
                </c:pt>
                <c:pt idx="4">
                  <c:v>Bruce / Romeo </c:v>
                </c:pt>
              </c:strCache>
            </c:strRef>
          </c:cat>
          <c:val>
            <c:numRef>
              <c:f>Graphs!$D$33:$H$33</c:f>
              <c:numCache>
                <c:formatCode>General</c:formatCode>
                <c:ptCount val="5"/>
                <c:pt idx="0">
                  <c:v>7</c:v>
                </c:pt>
                <c:pt idx="1">
                  <c:v>24</c:v>
                </c:pt>
                <c:pt idx="2">
                  <c:v>13</c:v>
                </c:pt>
                <c:pt idx="3">
                  <c:v>11</c:v>
                </c:pt>
                <c:pt idx="4">
                  <c:v>12</c:v>
                </c:pt>
              </c:numCache>
            </c:numRef>
          </c:val>
        </c:ser>
        <c:dLbls>
          <c:showLegendKey val="0"/>
          <c:showVal val="0"/>
          <c:showCatName val="0"/>
          <c:showSerName val="0"/>
          <c:showPercent val="0"/>
          <c:showBubbleSize val="0"/>
        </c:dLbls>
        <c:gapWidth val="150"/>
        <c:axId val="152835080"/>
        <c:axId val="152835472"/>
      </c:barChart>
      <c:catAx>
        <c:axId val="152835080"/>
        <c:scaling>
          <c:orientation val="minMax"/>
        </c:scaling>
        <c:delete val="0"/>
        <c:axPos val="b"/>
        <c:numFmt formatCode="General" sourceLinked="0"/>
        <c:majorTickMark val="out"/>
        <c:minorTickMark val="none"/>
        <c:tickLblPos val="nextTo"/>
        <c:crossAx val="152835472"/>
        <c:crosses val="autoZero"/>
        <c:auto val="1"/>
        <c:lblAlgn val="ctr"/>
        <c:lblOffset val="100"/>
        <c:noMultiLvlLbl val="0"/>
      </c:catAx>
      <c:valAx>
        <c:axId val="152835472"/>
        <c:scaling>
          <c:orientation val="minMax"/>
        </c:scaling>
        <c:delete val="0"/>
        <c:axPos val="l"/>
        <c:majorGridlines/>
        <c:numFmt formatCode="General" sourceLinked="1"/>
        <c:majorTickMark val="out"/>
        <c:minorTickMark val="none"/>
        <c:tickLblPos val="nextTo"/>
        <c:crossAx val="152835080"/>
        <c:crosses val="autoZero"/>
        <c:crossBetween val="between"/>
      </c:valAx>
    </c:plotArea>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v># of Fire/EMS POC's</c:v>
          </c:tx>
          <c:invertIfNegative val="0"/>
          <c:dPt>
            <c:idx val="0"/>
            <c:invertIfNegative val="0"/>
            <c:bubble3D val="0"/>
            <c:spPr>
              <a:solidFill>
                <a:srgbClr val="FF0000"/>
              </a:solidFill>
            </c:spPr>
          </c:dPt>
          <c:cat>
            <c:strRef>
              <c:f>Graphs!$D$31:$H$31</c:f>
              <c:strCache>
                <c:ptCount val="5"/>
                <c:pt idx="0">
                  <c:v>Oakland Township</c:v>
                </c:pt>
                <c:pt idx="1">
                  <c:v>Wash. Township </c:v>
                </c:pt>
                <c:pt idx="2">
                  <c:v>Oxford </c:v>
                </c:pt>
                <c:pt idx="3">
                  <c:v>Brandon Township </c:v>
                </c:pt>
                <c:pt idx="4">
                  <c:v>Bruce / Romeo </c:v>
                </c:pt>
              </c:strCache>
            </c:strRef>
          </c:cat>
          <c:val>
            <c:numRef>
              <c:f>Graphs!$D$36:$H$36</c:f>
              <c:numCache>
                <c:formatCode>General</c:formatCode>
                <c:ptCount val="5"/>
                <c:pt idx="0">
                  <c:v>19</c:v>
                </c:pt>
                <c:pt idx="1">
                  <c:v>8</c:v>
                </c:pt>
                <c:pt idx="2">
                  <c:v>24</c:v>
                </c:pt>
                <c:pt idx="3">
                  <c:v>28</c:v>
                </c:pt>
                <c:pt idx="4">
                  <c:v>15</c:v>
                </c:pt>
              </c:numCache>
            </c:numRef>
          </c:val>
        </c:ser>
        <c:dLbls>
          <c:showLegendKey val="0"/>
          <c:showVal val="0"/>
          <c:showCatName val="0"/>
          <c:showSerName val="0"/>
          <c:showPercent val="0"/>
          <c:showBubbleSize val="0"/>
        </c:dLbls>
        <c:gapWidth val="150"/>
        <c:axId val="152838608"/>
        <c:axId val="211494040"/>
      </c:barChart>
      <c:catAx>
        <c:axId val="152838608"/>
        <c:scaling>
          <c:orientation val="minMax"/>
        </c:scaling>
        <c:delete val="0"/>
        <c:axPos val="b"/>
        <c:numFmt formatCode="General" sourceLinked="0"/>
        <c:majorTickMark val="out"/>
        <c:minorTickMark val="none"/>
        <c:tickLblPos val="nextTo"/>
        <c:crossAx val="211494040"/>
        <c:crosses val="autoZero"/>
        <c:auto val="1"/>
        <c:lblAlgn val="ctr"/>
        <c:lblOffset val="100"/>
        <c:noMultiLvlLbl val="0"/>
      </c:catAx>
      <c:valAx>
        <c:axId val="211494040"/>
        <c:scaling>
          <c:orientation val="minMax"/>
        </c:scaling>
        <c:delete val="0"/>
        <c:axPos val="l"/>
        <c:majorGridlines/>
        <c:numFmt formatCode="General" sourceLinked="1"/>
        <c:majorTickMark val="out"/>
        <c:minorTickMark val="none"/>
        <c:tickLblPos val="nextTo"/>
        <c:crossAx val="152838608"/>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6771289005541011E-2"/>
          <c:y val="1.8164753003946342E-2"/>
          <c:w val="0.93590745601244285"/>
          <c:h val="0.84148301698445171"/>
        </c:manualLayout>
      </c:layout>
      <c:barChart>
        <c:barDir val="col"/>
        <c:grouping val="clustered"/>
        <c:varyColors val="0"/>
        <c:ser>
          <c:idx val="0"/>
          <c:order val="0"/>
          <c:tx>
            <c:v> Fire/EMS FTE Unit Staffing</c:v>
          </c:tx>
          <c:invertIfNegative val="0"/>
          <c:dPt>
            <c:idx val="0"/>
            <c:invertIfNegative val="0"/>
            <c:bubble3D val="0"/>
            <c:spPr>
              <a:solidFill>
                <a:srgbClr val="FF0000"/>
              </a:solidFill>
            </c:spPr>
          </c:dPt>
          <c:cat>
            <c:strRef>
              <c:f>Graphs!$D$31:$H$31</c:f>
              <c:strCache>
                <c:ptCount val="5"/>
                <c:pt idx="0">
                  <c:v>Oakland Township</c:v>
                </c:pt>
                <c:pt idx="1">
                  <c:v>Wash. Township </c:v>
                </c:pt>
                <c:pt idx="2">
                  <c:v>Oxford </c:v>
                </c:pt>
                <c:pt idx="3">
                  <c:v>Brandon Township </c:v>
                </c:pt>
                <c:pt idx="4">
                  <c:v>Bruce / Romeo </c:v>
                </c:pt>
              </c:strCache>
            </c:strRef>
          </c:cat>
          <c:val>
            <c:numRef>
              <c:f>Graphs!$D$38:$H$38</c:f>
              <c:numCache>
                <c:formatCode>General</c:formatCode>
                <c:ptCount val="5"/>
                <c:pt idx="0">
                  <c:v>1</c:v>
                </c:pt>
                <c:pt idx="1">
                  <c:v>2</c:v>
                </c:pt>
                <c:pt idx="2">
                  <c:v>2</c:v>
                </c:pt>
                <c:pt idx="3">
                  <c:v>2</c:v>
                </c:pt>
                <c:pt idx="4">
                  <c:v>2</c:v>
                </c:pt>
              </c:numCache>
            </c:numRef>
          </c:val>
        </c:ser>
        <c:dLbls>
          <c:showLegendKey val="0"/>
          <c:showVal val="0"/>
          <c:showCatName val="0"/>
          <c:showSerName val="0"/>
          <c:showPercent val="0"/>
          <c:showBubbleSize val="0"/>
        </c:dLbls>
        <c:gapWidth val="150"/>
        <c:axId val="211495608"/>
        <c:axId val="211491688"/>
      </c:barChart>
      <c:catAx>
        <c:axId val="211495608"/>
        <c:scaling>
          <c:orientation val="minMax"/>
        </c:scaling>
        <c:delete val="0"/>
        <c:axPos val="b"/>
        <c:numFmt formatCode="General" sourceLinked="0"/>
        <c:majorTickMark val="out"/>
        <c:minorTickMark val="none"/>
        <c:tickLblPos val="nextTo"/>
        <c:crossAx val="211491688"/>
        <c:crosses val="autoZero"/>
        <c:auto val="1"/>
        <c:lblAlgn val="ctr"/>
        <c:lblOffset val="100"/>
        <c:noMultiLvlLbl val="0"/>
      </c:catAx>
      <c:valAx>
        <c:axId val="211491688"/>
        <c:scaling>
          <c:orientation val="minMax"/>
        </c:scaling>
        <c:delete val="0"/>
        <c:axPos val="l"/>
        <c:majorGridlines/>
        <c:numFmt formatCode="General" sourceLinked="1"/>
        <c:majorTickMark val="out"/>
        <c:minorTickMark val="none"/>
        <c:tickLblPos val="nextTo"/>
        <c:crossAx val="211495608"/>
        <c:crosses val="autoZero"/>
        <c:crossBetween val="between"/>
      </c:valAx>
    </c:plotArea>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800719354525247E-2"/>
          <c:y val="3.1154032854444458E-2"/>
          <c:w val="0.74884198502964905"/>
          <c:h val="0.89855020909362249"/>
        </c:manualLayout>
      </c:layout>
      <c:barChart>
        <c:barDir val="col"/>
        <c:grouping val="clustered"/>
        <c:varyColors val="0"/>
        <c:ser>
          <c:idx val="0"/>
          <c:order val="0"/>
          <c:tx>
            <c:v>Millage Rev. (MM$)</c:v>
          </c:tx>
          <c:spPr>
            <a:solidFill>
              <a:schemeClr val="accent2"/>
            </a:solidFill>
          </c:spPr>
          <c:invertIfNegative val="0"/>
          <c:cat>
            <c:strRef>
              <c:f>Graphs!$D$61:$H$61</c:f>
              <c:strCache>
                <c:ptCount val="5"/>
                <c:pt idx="0">
                  <c:v>Oakland Township</c:v>
                </c:pt>
                <c:pt idx="1">
                  <c:v>Wash. Township </c:v>
                </c:pt>
                <c:pt idx="2">
                  <c:v>Oxford </c:v>
                </c:pt>
                <c:pt idx="3">
                  <c:v>Brandon Township </c:v>
                </c:pt>
                <c:pt idx="4">
                  <c:v>Bruce / Romeo </c:v>
                </c:pt>
              </c:strCache>
            </c:strRef>
          </c:cat>
          <c:val>
            <c:numRef>
              <c:f>Graphs!$D$65:$H$65</c:f>
              <c:numCache>
                <c:formatCode>#,##0.00</c:formatCode>
                <c:ptCount val="5"/>
                <c:pt idx="0">
                  <c:v>1.1800000000000019</c:v>
                </c:pt>
                <c:pt idx="1">
                  <c:v>3.73</c:v>
                </c:pt>
                <c:pt idx="2">
                  <c:v>1.7</c:v>
                </c:pt>
                <c:pt idx="3">
                  <c:v>1.86</c:v>
                </c:pt>
                <c:pt idx="4">
                  <c:v>1.55</c:v>
                </c:pt>
              </c:numCache>
            </c:numRef>
          </c:val>
        </c:ser>
        <c:ser>
          <c:idx val="1"/>
          <c:order val="1"/>
          <c:tx>
            <c:v>Operating Costs (MM$)</c:v>
          </c:tx>
          <c:spPr>
            <a:solidFill>
              <a:srgbClr val="4F81BD"/>
            </a:solidFill>
          </c:spPr>
          <c:invertIfNegative val="0"/>
          <c:cat>
            <c:strRef>
              <c:f>Graphs!$D$61:$H$61</c:f>
              <c:strCache>
                <c:ptCount val="5"/>
                <c:pt idx="0">
                  <c:v>Oakland Township</c:v>
                </c:pt>
                <c:pt idx="1">
                  <c:v>Wash. Township </c:v>
                </c:pt>
                <c:pt idx="2">
                  <c:v>Oxford </c:v>
                </c:pt>
                <c:pt idx="3">
                  <c:v>Brandon Township </c:v>
                </c:pt>
                <c:pt idx="4">
                  <c:v>Bruce / Romeo </c:v>
                </c:pt>
              </c:strCache>
            </c:strRef>
          </c:cat>
          <c:val>
            <c:numRef>
              <c:f>Graphs!$D$68:$H$68</c:f>
              <c:numCache>
                <c:formatCode>#,##0.00</c:formatCode>
                <c:ptCount val="5"/>
                <c:pt idx="0">
                  <c:v>1.44</c:v>
                </c:pt>
                <c:pt idx="1">
                  <c:v>4.1599999999999975</c:v>
                </c:pt>
                <c:pt idx="2">
                  <c:v>2.69</c:v>
                </c:pt>
                <c:pt idx="3">
                  <c:v>2.0299999999999998</c:v>
                </c:pt>
                <c:pt idx="4">
                  <c:v>2.4299999999999997</c:v>
                </c:pt>
              </c:numCache>
            </c:numRef>
          </c:val>
        </c:ser>
        <c:dLbls>
          <c:showLegendKey val="0"/>
          <c:showVal val="0"/>
          <c:showCatName val="0"/>
          <c:showSerName val="0"/>
          <c:showPercent val="0"/>
          <c:showBubbleSize val="0"/>
        </c:dLbls>
        <c:gapWidth val="150"/>
        <c:axId val="211492864"/>
        <c:axId val="211495216"/>
      </c:barChart>
      <c:catAx>
        <c:axId val="211492864"/>
        <c:scaling>
          <c:orientation val="minMax"/>
        </c:scaling>
        <c:delete val="0"/>
        <c:axPos val="b"/>
        <c:numFmt formatCode="General" sourceLinked="0"/>
        <c:majorTickMark val="out"/>
        <c:minorTickMark val="none"/>
        <c:tickLblPos val="nextTo"/>
        <c:crossAx val="211495216"/>
        <c:crosses val="autoZero"/>
        <c:auto val="1"/>
        <c:lblAlgn val="ctr"/>
        <c:lblOffset val="100"/>
        <c:noMultiLvlLbl val="0"/>
      </c:catAx>
      <c:valAx>
        <c:axId val="211495216"/>
        <c:scaling>
          <c:orientation val="minMax"/>
        </c:scaling>
        <c:delete val="0"/>
        <c:axPos val="l"/>
        <c:majorGridlines/>
        <c:numFmt formatCode="#,##0.00" sourceLinked="1"/>
        <c:majorTickMark val="out"/>
        <c:minorTickMark val="none"/>
        <c:tickLblPos val="nextTo"/>
        <c:crossAx val="211492864"/>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Millage / Capita</c:v>
          </c:tx>
          <c:invertIfNegative val="0"/>
          <c:cat>
            <c:strRef>
              <c:f>Graphs!$Q$143:$U$143</c:f>
              <c:strCache>
                <c:ptCount val="5"/>
                <c:pt idx="0">
                  <c:v>Oakland Township</c:v>
                </c:pt>
                <c:pt idx="1">
                  <c:v>Wash. Township </c:v>
                </c:pt>
                <c:pt idx="2">
                  <c:v>Oxford </c:v>
                </c:pt>
                <c:pt idx="3">
                  <c:v>Brandon Township </c:v>
                </c:pt>
                <c:pt idx="4">
                  <c:v>Bruce / Romeo </c:v>
                </c:pt>
              </c:strCache>
            </c:strRef>
          </c:cat>
          <c:val>
            <c:numRef>
              <c:f>Graphs!$Q$144:$U$144</c:f>
              <c:numCache>
                <c:formatCode>_("$"* #,##0_);_("$"* \(#,##0\);_("$"* "-"??_);_(@_)</c:formatCode>
                <c:ptCount val="5"/>
                <c:pt idx="0">
                  <c:v>65.151114052503857</c:v>
                </c:pt>
                <c:pt idx="1">
                  <c:v>152.15107268129537</c:v>
                </c:pt>
                <c:pt idx="2">
                  <c:v>80.598082490863348</c:v>
                </c:pt>
                <c:pt idx="3">
                  <c:v>135.29109962884797</c:v>
                </c:pt>
                <c:pt idx="4">
                  <c:v>148.21618265189147</c:v>
                </c:pt>
              </c:numCache>
            </c:numRef>
          </c:val>
        </c:ser>
        <c:ser>
          <c:idx val="1"/>
          <c:order val="1"/>
          <c:tx>
            <c:v>Operating Costs / Capita</c:v>
          </c:tx>
          <c:invertIfNegative val="0"/>
          <c:cat>
            <c:strRef>
              <c:f>Graphs!$Q$143:$U$143</c:f>
              <c:strCache>
                <c:ptCount val="5"/>
                <c:pt idx="0">
                  <c:v>Oakland Township</c:v>
                </c:pt>
                <c:pt idx="1">
                  <c:v>Wash. Township </c:v>
                </c:pt>
                <c:pt idx="2">
                  <c:v>Oxford </c:v>
                </c:pt>
                <c:pt idx="3">
                  <c:v>Brandon Township </c:v>
                </c:pt>
                <c:pt idx="4">
                  <c:v>Bruce / Romeo </c:v>
                </c:pt>
              </c:strCache>
            </c:strRef>
          </c:cat>
          <c:val>
            <c:numRef>
              <c:f>Graphs!$Q$147:$U$147</c:f>
              <c:numCache>
                <c:formatCode>_("$"* #,##0_);_("$"* \(#,##0\);_("$"* "-"??_);_(@_)</c:formatCode>
                <c:ptCount val="5"/>
                <c:pt idx="0">
                  <c:v>79.642234723141414</c:v>
                </c:pt>
                <c:pt idx="1">
                  <c:v>169.74239334366587</c:v>
                </c:pt>
                <c:pt idx="2">
                  <c:v>127.79239641178984</c:v>
                </c:pt>
                <c:pt idx="3">
                  <c:v>148.05108798486282</c:v>
                </c:pt>
                <c:pt idx="4">
                  <c:v>231.8685517768437</c:v>
                </c:pt>
              </c:numCache>
            </c:numRef>
          </c:val>
        </c:ser>
        <c:dLbls>
          <c:showLegendKey val="0"/>
          <c:showVal val="0"/>
          <c:showCatName val="0"/>
          <c:showSerName val="0"/>
          <c:showPercent val="0"/>
          <c:showBubbleSize val="0"/>
        </c:dLbls>
        <c:gapWidth val="150"/>
        <c:axId val="211488552"/>
        <c:axId val="211488944"/>
      </c:barChart>
      <c:catAx>
        <c:axId val="211488552"/>
        <c:scaling>
          <c:orientation val="minMax"/>
        </c:scaling>
        <c:delete val="0"/>
        <c:axPos val="b"/>
        <c:numFmt formatCode="General" sourceLinked="0"/>
        <c:majorTickMark val="out"/>
        <c:minorTickMark val="none"/>
        <c:tickLblPos val="nextTo"/>
        <c:crossAx val="211488944"/>
        <c:crosses val="autoZero"/>
        <c:auto val="1"/>
        <c:lblAlgn val="ctr"/>
        <c:lblOffset val="100"/>
        <c:noMultiLvlLbl val="0"/>
      </c:catAx>
      <c:valAx>
        <c:axId val="211488944"/>
        <c:scaling>
          <c:orientation val="minMax"/>
        </c:scaling>
        <c:delete val="0"/>
        <c:axPos val="l"/>
        <c:majorGridlines/>
        <c:numFmt formatCode="_(&quot;$&quot;* #,##0_);_(&quot;$&quot;* \(#,##0\);_(&quot;$&quot;* &quot;-&quot;??_);_(@_)" sourceLinked="1"/>
        <c:majorTickMark val="out"/>
        <c:minorTickMark val="none"/>
        <c:tickLblPos val="nextTo"/>
        <c:crossAx val="21148855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10</a:t>
            </a:r>
            <a:r>
              <a:rPr lang="en-US" baseline="0"/>
              <a:t> Year Capital Plan</a:t>
            </a:r>
            <a:endParaRPr lang="en-US"/>
          </a:p>
        </c:rich>
      </c:tx>
      <c:layout/>
      <c:overlay val="0"/>
    </c:title>
    <c:autoTitleDeleted val="0"/>
    <c:plotArea>
      <c:layout>
        <c:manualLayout>
          <c:layoutTarget val="inner"/>
          <c:xMode val="edge"/>
          <c:yMode val="edge"/>
          <c:x val="0.16187437556805512"/>
          <c:y val="0.19943307107280889"/>
          <c:w val="0.80909025344740526"/>
          <c:h val="0.6892167216328654"/>
        </c:manualLayout>
      </c:layout>
      <c:barChart>
        <c:barDir val="col"/>
        <c:grouping val="clustered"/>
        <c:varyColors val="0"/>
        <c:ser>
          <c:idx val="0"/>
          <c:order val="0"/>
          <c:invertIfNegative val="0"/>
          <c:cat>
            <c:numRef>
              <c:f>Sheet1!$J$32:$J$41</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Sheet1!$K$32:$K$41</c:f>
              <c:numCache>
                <c:formatCode>_("$"* #,##0_);_("$"* \(#,##0\);_("$"* "-"??_);_(@_)</c:formatCode>
                <c:ptCount val="10"/>
                <c:pt idx="0">
                  <c:v>514000</c:v>
                </c:pt>
                <c:pt idx="1">
                  <c:v>91000</c:v>
                </c:pt>
                <c:pt idx="2">
                  <c:v>185000</c:v>
                </c:pt>
                <c:pt idx="3">
                  <c:v>225000</c:v>
                </c:pt>
                <c:pt idx="4">
                  <c:v>655000</c:v>
                </c:pt>
                <c:pt idx="5">
                  <c:v>525000</c:v>
                </c:pt>
                <c:pt idx="6">
                  <c:v>500000</c:v>
                </c:pt>
                <c:pt idx="7">
                  <c:v>30000</c:v>
                </c:pt>
                <c:pt idx="8">
                  <c:v>500000</c:v>
                </c:pt>
                <c:pt idx="9">
                  <c:v>561000</c:v>
                </c:pt>
              </c:numCache>
            </c:numRef>
          </c:val>
        </c:ser>
        <c:dLbls>
          <c:showLegendKey val="0"/>
          <c:showVal val="0"/>
          <c:showCatName val="0"/>
          <c:showSerName val="0"/>
          <c:showPercent val="0"/>
          <c:showBubbleSize val="0"/>
        </c:dLbls>
        <c:gapWidth val="150"/>
        <c:axId val="211493256"/>
        <c:axId val="211490512"/>
      </c:barChart>
      <c:catAx>
        <c:axId val="211493256"/>
        <c:scaling>
          <c:orientation val="minMax"/>
        </c:scaling>
        <c:delete val="0"/>
        <c:axPos val="b"/>
        <c:numFmt formatCode="General" sourceLinked="1"/>
        <c:majorTickMark val="out"/>
        <c:minorTickMark val="none"/>
        <c:tickLblPos val="nextTo"/>
        <c:crossAx val="211490512"/>
        <c:crosses val="autoZero"/>
        <c:auto val="1"/>
        <c:lblAlgn val="ctr"/>
        <c:lblOffset val="100"/>
        <c:noMultiLvlLbl val="0"/>
      </c:catAx>
      <c:valAx>
        <c:axId val="211490512"/>
        <c:scaling>
          <c:orientation val="minMax"/>
        </c:scaling>
        <c:delete val="0"/>
        <c:axPos val="l"/>
        <c:majorGridlines/>
        <c:numFmt formatCode="_(&quot;$&quot;* #,##0_);_(&quot;$&quot;* \(#,##0\);_(&quot;$&quot;* &quot;-&quot;??_);_(@_)" sourceLinked="1"/>
        <c:majorTickMark val="out"/>
        <c:minorTickMark val="none"/>
        <c:tickLblPos val="nextTo"/>
        <c:crossAx val="211493256"/>
        <c:crosses val="autoZero"/>
        <c:crossBetween val="between"/>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0.46296</cdr:x>
      <cdr:y>0.23571</cdr:y>
    </cdr:from>
    <cdr:to>
      <cdr:x>0.90741</cdr:x>
      <cdr:y>0.90915</cdr:y>
    </cdr:to>
    <cdr:sp macro="" textlink="">
      <cdr:nvSpPr>
        <cdr:cNvPr id="2" name="Oval 1"/>
        <cdr:cNvSpPr/>
      </cdr:nvSpPr>
      <cdr:spPr>
        <a:xfrm xmlns:a="http://schemas.openxmlformats.org/drawingml/2006/main">
          <a:off x="3810000" y="1066800"/>
          <a:ext cx="3657600" cy="3047999"/>
        </a:xfrm>
        <a:prstGeom xmlns:a="http://schemas.openxmlformats.org/drawingml/2006/main" prst="ellipse">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0.60185</cdr:x>
      <cdr:y>0.08418</cdr:y>
    </cdr:from>
    <cdr:to>
      <cdr:x>0.71296</cdr:x>
      <cdr:y>0.28622</cdr:y>
    </cdr:to>
    <cdr:sp macro="" textlink="">
      <cdr:nvSpPr>
        <cdr:cNvPr id="3" name="TextBox 2"/>
        <cdr:cNvSpPr txBox="1"/>
      </cdr:nvSpPr>
      <cdr:spPr>
        <a:xfrm xmlns:a="http://schemas.openxmlformats.org/drawingml/2006/main">
          <a:off x="4953000" y="381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0.82407</cdr:x>
      <cdr:y>0</cdr:y>
    </cdr:from>
    <cdr:to>
      <cdr:x>0.93518</cdr:x>
      <cdr:y>0.20204</cdr:y>
    </cdr:to>
    <cdr:sp macro="" textlink="">
      <cdr:nvSpPr>
        <cdr:cNvPr id="4" name="TextBox 3"/>
        <cdr:cNvSpPr txBox="1"/>
      </cdr:nvSpPr>
      <cdr:spPr>
        <a:xfrm xmlns:a="http://schemas.openxmlformats.org/drawingml/2006/main">
          <a:off x="6781800" y="-76200"/>
          <a:ext cx="914391" cy="91442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600" b="1" dirty="0" smtClean="0">
              <a:solidFill>
                <a:srgbClr val="FF0000"/>
              </a:solidFill>
            </a:rPr>
            <a:t>Benchmark</a:t>
          </a:r>
        </a:p>
        <a:p xmlns:a="http://schemas.openxmlformats.org/drawingml/2006/main">
          <a:pPr algn="ctr"/>
          <a:r>
            <a:rPr lang="en-US" sz="1600" b="1" dirty="0" smtClean="0">
              <a:solidFill>
                <a:srgbClr val="FF0000"/>
              </a:solidFill>
            </a:rPr>
            <a:t>Group</a:t>
          </a:r>
          <a:endParaRPr lang="en-US" sz="1600" b="1" dirty="0">
            <a:solidFill>
              <a:srgbClr val="FF0000"/>
            </a:solidFill>
          </a:endParaRPr>
        </a:p>
      </cdr:txBody>
    </cdr:sp>
  </cdr:relSizeAnchor>
  <cdr:relSizeAnchor xmlns:cdr="http://schemas.openxmlformats.org/drawingml/2006/chartDrawing">
    <cdr:from>
      <cdr:x>0.77778</cdr:x>
      <cdr:y>0</cdr:y>
    </cdr:from>
    <cdr:to>
      <cdr:x>0.98148</cdr:x>
      <cdr:y>0.15153</cdr:y>
    </cdr:to>
    <cdr:sp macro="" textlink="">
      <cdr:nvSpPr>
        <cdr:cNvPr id="5" name="Rectangle 4"/>
        <cdr:cNvSpPr/>
      </cdr:nvSpPr>
      <cdr:spPr>
        <a:xfrm xmlns:a="http://schemas.openxmlformats.org/drawingml/2006/main">
          <a:off x="6400800" y="-381000"/>
          <a:ext cx="1676370" cy="685819"/>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0.80556</cdr:x>
      <cdr:y>0.15153</cdr:y>
    </cdr:from>
    <cdr:to>
      <cdr:x>0.89814</cdr:x>
      <cdr:y>0.28622</cdr:y>
    </cdr:to>
    <cdr:sp macro="" textlink="">
      <cdr:nvSpPr>
        <cdr:cNvPr id="7" name="Straight Arrow Connector 6"/>
        <cdr:cNvSpPr/>
      </cdr:nvSpPr>
      <cdr:spPr>
        <a:xfrm xmlns:a="http://schemas.openxmlformats.org/drawingml/2006/main" flipH="1">
          <a:off x="6629399" y="685800"/>
          <a:ext cx="761973" cy="609600"/>
        </a:xfrm>
        <a:prstGeom xmlns:a="http://schemas.openxmlformats.org/drawingml/2006/main" prst="straightConnector1">
          <a:avLst/>
        </a:prstGeom>
        <a:ln xmlns:a="http://schemas.openxmlformats.org/drawingml/2006/main" w="381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drawings/drawing2.xml><?xml version="1.0" encoding="utf-8"?>
<c:userShapes xmlns:c="http://schemas.openxmlformats.org/drawingml/2006/chart">
  <cdr:relSizeAnchor xmlns:cdr="http://schemas.openxmlformats.org/drawingml/2006/chartDrawing">
    <cdr:from>
      <cdr:x>0.81482</cdr:x>
      <cdr:y>0.06734</cdr:y>
    </cdr:from>
    <cdr:to>
      <cdr:x>1</cdr:x>
      <cdr:y>0.20203</cdr:y>
    </cdr:to>
    <cdr:sp macro="" textlink="">
      <cdr:nvSpPr>
        <cdr:cNvPr id="2" name="Rectangle 1"/>
        <cdr:cNvSpPr/>
      </cdr:nvSpPr>
      <cdr:spPr>
        <a:xfrm xmlns:a="http://schemas.openxmlformats.org/drawingml/2006/main">
          <a:off x="6781800" y="304800"/>
          <a:ext cx="1523958" cy="609602"/>
        </a:xfrm>
        <a:prstGeom xmlns:a="http://schemas.openxmlformats.org/drawingml/2006/main" prst="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0.84259</cdr:x>
      <cdr:y>0.06734</cdr:y>
    </cdr:from>
    <cdr:to>
      <cdr:x>0.9537</cdr:x>
      <cdr:y>0.26938</cdr:y>
    </cdr:to>
    <cdr:sp macro="" textlink="">
      <cdr:nvSpPr>
        <cdr:cNvPr id="3" name="TextBox 2"/>
        <cdr:cNvSpPr txBox="1"/>
      </cdr:nvSpPr>
      <cdr:spPr>
        <a:xfrm xmlns:a="http://schemas.openxmlformats.org/drawingml/2006/main">
          <a:off x="6934200" y="304800"/>
          <a:ext cx="914390" cy="9144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dirty="0" smtClean="0">
              <a:solidFill>
                <a:srgbClr val="FF0000"/>
              </a:solidFill>
            </a:rPr>
            <a:t>Benchmark</a:t>
          </a:r>
        </a:p>
        <a:p xmlns:a="http://schemas.openxmlformats.org/drawingml/2006/main">
          <a:r>
            <a:rPr lang="en-US" sz="1600" b="1" dirty="0" smtClean="0">
              <a:solidFill>
                <a:srgbClr val="FF0000"/>
              </a:solidFill>
            </a:rPr>
            <a:t> Group</a:t>
          </a:r>
          <a:endParaRPr lang="en-US" sz="1600" b="1" dirty="0">
            <a:solidFill>
              <a:srgbClr val="FF0000"/>
            </a:solidFill>
          </a:endParaRPr>
        </a:p>
      </cdr:txBody>
    </cdr:sp>
  </cdr:relSizeAnchor>
  <cdr:relSizeAnchor xmlns:cdr="http://schemas.openxmlformats.org/drawingml/2006/chartDrawing">
    <cdr:from>
      <cdr:x>0.7963</cdr:x>
      <cdr:y>0.20203</cdr:y>
    </cdr:from>
    <cdr:to>
      <cdr:x>0.9167</cdr:x>
      <cdr:y>0.28622</cdr:y>
    </cdr:to>
    <cdr:sp macro="" textlink="">
      <cdr:nvSpPr>
        <cdr:cNvPr id="5" name="Straight Arrow Connector 4"/>
        <cdr:cNvSpPr/>
      </cdr:nvSpPr>
      <cdr:spPr>
        <a:xfrm xmlns:a="http://schemas.openxmlformats.org/drawingml/2006/main" flipH="1">
          <a:off x="6553199" y="914400"/>
          <a:ext cx="990886" cy="381000"/>
        </a:xfrm>
        <a:prstGeom xmlns:a="http://schemas.openxmlformats.org/drawingml/2006/main" prst="straightConnector1">
          <a:avLst/>
        </a:prstGeom>
        <a:ln xmlns:a="http://schemas.openxmlformats.org/drawingml/2006/main" w="381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0.36667</cdr:x>
      <cdr:y>0.0302</cdr:y>
    </cdr:from>
    <cdr:to>
      <cdr:x>0.56667</cdr:x>
      <cdr:y>0.35235</cdr:y>
    </cdr:to>
    <cdr:sp macro="" textlink="">
      <cdr:nvSpPr>
        <cdr:cNvPr id="2" name="TextBox 1"/>
        <cdr:cNvSpPr txBox="1"/>
      </cdr:nvSpPr>
      <cdr:spPr>
        <a:xfrm xmlns:a="http://schemas.openxmlformats.org/drawingml/2006/main">
          <a:off x="1676400" y="857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0.53704</cdr:x>
      <cdr:y>0.03367</cdr:y>
    </cdr:from>
    <cdr:to>
      <cdr:x>0.68519</cdr:x>
      <cdr:y>0.1852</cdr:y>
    </cdr:to>
    <cdr:sp macro="" textlink="">
      <cdr:nvSpPr>
        <cdr:cNvPr id="4" name="Straight Arrow Connector 3"/>
        <cdr:cNvSpPr/>
      </cdr:nvSpPr>
      <cdr:spPr>
        <a:xfrm xmlns:a="http://schemas.openxmlformats.org/drawingml/2006/main">
          <a:off x="4419600" y="152400"/>
          <a:ext cx="1219240" cy="685808"/>
        </a:xfrm>
        <a:prstGeom xmlns:a="http://schemas.openxmlformats.org/drawingml/2006/main" prst="straightConnector1">
          <a:avLst/>
        </a:prstGeom>
        <a:ln xmlns:a="http://schemas.openxmlformats.org/drawingml/2006/main" w="381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5.xml><?xml version="1.0" encoding="utf-8"?>
<c:userShapes xmlns:c="http://schemas.openxmlformats.org/drawingml/2006/chart">
  <cdr:relSizeAnchor xmlns:cdr="http://schemas.openxmlformats.org/drawingml/2006/chartDrawing">
    <cdr:from>
      <cdr:x>0.09259</cdr:x>
      <cdr:y>0.63978</cdr:y>
    </cdr:from>
    <cdr:to>
      <cdr:x>0.13889</cdr:x>
      <cdr:y>0.69028</cdr:y>
    </cdr:to>
    <cdr:sp macro="" textlink="">
      <cdr:nvSpPr>
        <cdr:cNvPr id="2" name="TextBox 1"/>
        <cdr:cNvSpPr txBox="1"/>
      </cdr:nvSpPr>
      <cdr:spPr>
        <a:xfrm xmlns:a="http://schemas.openxmlformats.org/drawingml/2006/main">
          <a:off x="762000" y="2895600"/>
          <a:ext cx="381000"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0.05556</cdr:x>
      <cdr:y>0.63978</cdr:y>
    </cdr:from>
    <cdr:to>
      <cdr:x>0.12963</cdr:x>
      <cdr:y>0.72396</cdr:y>
    </cdr:to>
    <cdr:sp macro="" textlink="">
      <cdr:nvSpPr>
        <cdr:cNvPr id="3" name="TextBox 2"/>
        <cdr:cNvSpPr txBox="1"/>
      </cdr:nvSpPr>
      <cdr:spPr>
        <a:xfrm xmlns:a="http://schemas.openxmlformats.org/drawingml/2006/main">
          <a:off x="457200" y="2895600"/>
          <a:ext cx="609600" cy="381000"/>
        </a:xfrm>
        <a:prstGeom xmlns:a="http://schemas.openxmlformats.org/drawingml/2006/main" prst="rect">
          <a:avLst/>
        </a:prstGeom>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r>
            <a:rPr lang="en-US" sz="1100" b="1" dirty="0" smtClean="0">
              <a:solidFill>
                <a:schemeClr val="accent2"/>
              </a:solidFill>
            </a:rPr>
            <a:t>$1.2MM</a:t>
          </a:r>
          <a:endParaRPr lang="en-US" sz="1100" b="1" dirty="0">
            <a:solidFill>
              <a:schemeClr val="accent2"/>
            </a:solidFill>
          </a:endParaRPr>
        </a:p>
      </cdr:txBody>
    </cdr:sp>
  </cdr:relSizeAnchor>
  <cdr:relSizeAnchor xmlns:cdr="http://schemas.openxmlformats.org/drawingml/2006/chartDrawing">
    <cdr:from>
      <cdr:x>0.11111</cdr:x>
      <cdr:y>0.57243</cdr:y>
    </cdr:from>
    <cdr:to>
      <cdr:x>0.18519</cdr:x>
      <cdr:y>0.63978</cdr:y>
    </cdr:to>
    <cdr:sp macro="" textlink="">
      <cdr:nvSpPr>
        <cdr:cNvPr id="4" name="TextBox 3"/>
        <cdr:cNvSpPr txBox="1"/>
      </cdr:nvSpPr>
      <cdr:spPr>
        <a:xfrm xmlns:a="http://schemas.openxmlformats.org/drawingml/2006/main">
          <a:off x="914400" y="2590800"/>
          <a:ext cx="609600"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smtClean="0">
              <a:solidFill>
                <a:schemeClr val="tx2"/>
              </a:solidFill>
            </a:rPr>
            <a:t>$1.4MM</a:t>
          </a:r>
          <a:endParaRPr lang="en-US" sz="1100" b="1" dirty="0">
            <a:solidFill>
              <a:schemeClr val="tx2"/>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0.76517</cdr:x>
      <cdr:y>0.38045</cdr:y>
    </cdr:from>
    <cdr:to>
      <cdr:x>0.95522</cdr:x>
      <cdr:y>0.71379</cdr:y>
    </cdr:to>
    <cdr:sp macro="" textlink="">
      <cdr:nvSpPr>
        <cdr:cNvPr id="2" name="TextBox 1"/>
        <cdr:cNvSpPr txBox="1"/>
      </cdr:nvSpPr>
      <cdr:spPr>
        <a:xfrm xmlns:a="http://schemas.openxmlformats.org/drawingml/2006/main">
          <a:off x="3681539" y="104366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0.64815</cdr:x>
      <cdr:y>0.08418</cdr:y>
    </cdr:from>
    <cdr:to>
      <cdr:x>0.96556</cdr:x>
      <cdr:y>0.19063</cdr:y>
    </cdr:to>
    <cdr:sp macro="" textlink="">
      <cdr:nvSpPr>
        <cdr:cNvPr id="3" name="TextBox 2"/>
        <cdr:cNvSpPr txBox="1"/>
      </cdr:nvSpPr>
      <cdr:spPr>
        <a:xfrm xmlns:a="http://schemas.openxmlformats.org/drawingml/2006/main">
          <a:off x="5334000" y="381000"/>
          <a:ext cx="2612157" cy="4817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solidFill>
                <a:srgbClr val="FF0000"/>
              </a:solidFill>
            </a:rPr>
            <a:t>10 Yr. Ave =</a:t>
          </a:r>
          <a:r>
            <a:rPr lang="en-US" sz="1800" b="1" baseline="0" dirty="0">
              <a:solidFill>
                <a:srgbClr val="FF0000"/>
              </a:solidFill>
            </a:rPr>
            <a:t> $</a:t>
          </a:r>
          <a:r>
            <a:rPr lang="en-US" sz="1800" b="1" baseline="0" dirty="0" smtClean="0">
              <a:solidFill>
                <a:srgbClr val="FF0000"/>
              </a:solidFill>
            </a:rPr>
            <a:t>379K </a:t>
          </a:r>
          <a:r>
            <a:rPr lang="en-US" sz="1800" b="1" baseline="0" dirty="0">
              <a:solidFill>
                <a:srgbClr val="FF0000"/>
              </a:solidFill>
            </a:rPr>
            <a:t>/ Yr</a:t>
          </a:r>
          <a:r>
            <a:rPr lang="en-US" sz="1800" b="1" baseline="0" dirty="0" smtClean="0">
              <a:solidFill>
                <a:srgbClr val="FF0000"/>
              </a:solidFill>
            </a:rPr>
            <a:t>.*</a:t>
          </a:r>
          <a:endParaRPr lang="en-US" sz="1800" b="1" dirty="0">
            <a:solidFill>
              <a:srgbClr val="FF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86306834-E7E5-44E8-938B-16CA99290AB5}" type="datetimeFigureOut">
              <a:rPr lang="en-US" smtClean="0"/>
              <a:t>10/15/2017</a:t>
            </a:fld>
            <a:endParaRPr lang="en-US"/>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DBD7470D-55E5-4A0D-A5BD-E573EC9A78F9}" type="slidenum">
              <a:rPr lang="en-US" smtClean="0"/>
              <a:t>‹#›</a:t>
            </a:fld>
            <a:endParaRPr lang="en-US"/>
          </a:p>
        </p:txBody>
      </p:sp>
    </p:spTree>
    <p:extLst>
      <p:ext uri="{BB962C8B-B14F-4D97-AF65-F5344CB8AC3E}">
        <p14:creationId xmlns:p14="http://schemas.microsoft.com/office/powerpoint/2010/main" val="117679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DEE7DCBA-CD54-4A46-8E5E-5482FB21938F}" type="datetimeFigureOut">
              <a:rPr lang="en-US" smtClean="0"/>
              <a:pPr/>
              <a:t>10/15/2017</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2477055F-6EAA-4780-A27F-75DCCA044D02}" type="slidenum">
              <a:rPr lang="en-US" smtClean="0"/>
              <a:pPr/>
              <a:t>‹#›</a:t>
            </a:fld>
            <a:endParaRPr lang="en-US"/>
          </a:p>
        </p:txBody>
      </p:sp>
    </p:spTree>
    <p:extLst>
      <p:ext uri="{BB962C8B-B14F-4D97-AF65-F5344CB8AC3E}">
        <p14:creationId xmlns:p14="http://schemas.microsoft.com/office/powerpoint/2010/main" val="624000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0B6D43-4EE8-4AB0-AFBA-61F8CA737390}" type="datetime1">
              <a:rPr lang="en-US" smtClean="0"/>
              <a:pPr/>
              <a:t>10/15/2017</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B0176-40EF-47B8-AF98-17F652217430}" type="datetime1">
              <a:rPr lang="en-US" smtClean="0"/>
              <a:pPr/>
              <a:t>10/15/2017</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EC2FD1-C269-489D-A34A-DE2AA1920F6D}" type="datetime1">
              <a:rPr lang="en-US" smtClean="0"/>
              <a:pPr/>
              <a:t>10/15/2017</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A57468-A24F-46AA-98F0-F416C8F0744B}" type="datetime1">
              <a:rPr lang="en-US" smtClean="0"/>
              <a:pPr/>
              <a:t>10/15/2017</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
        <p:nvSpPr>
          <p:cNvPr id="7" name="Slide Number Placeholder 6"/>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0D8DBB-692A-4633-90CA-8B9D5B104B57}" type="datetime1">
              <a:rPr lang="en-US" smtClean="0"/>
              <a:pPr/>
              <a:t>10/15/2017</a:t>
            </a:fld>
            <a:endParaRPr lang="en-US"/>
          </a:p>
        </p:txBody>
      </p:sp>
      <p:sp>
        <p:nvSpPr>
          <p:cNvPr id="8" name="Footer Placeholder 7"/>
          <p:cNvSpPr>
            <a:spLocks noGrp="1"/>
          </p:cNvSpPr>
          <p:nvPr>
            <p:ph type="ftr" sz="quarter" idx="11"/>
          </p:nvPr>
        </p:nvSpPr>
        <p:spPr/>
        <p:txBody>
          <a:bodyPr/>
          <a:lstStyle/>
          <a:p>
            <a:r>
              <a:rPr lang="en-US" smtClean="0"/>
              <a:t>DRAFT</a:t>
            </a:r>
            <a:endParaRPr lang="en-US"/>
          </a:p>
        </p:txBody>
      </p:sp>
      <p:sp>
        <p:nvSpPr>
          <p:cNvPr id="9" name="Slide Number Placeholder 8"/>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E43981-D8A9-40A0-B0EE-985DADFE773F}" type="datetime1">
              <a:rPr lang="en-US" smtClean="0"/>
              <a:pPr/>
              <a:t>10/15/2017</a:t>
            </a:fld>
            <a:endParaRPr lang="en-US"/>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BF04A6-0737-4A2F-89B9-BD34072CB14B}" type="datetime1">
              <a:rPr lang="en-US" smtClean="0"/>
              <a:pPr/>
              <a:t>10/15/2017</a:t>
            </a:fld>
            <a:endParaRPr lang="en-US"/>
          </a:p>
        </p:txBody>
      </p:sp>
      <p:sp>
        <p:nvSpPr>
          <p:cNvPr id="3" name="Footer Placeholder 2"/>
          <p:cNvSpPr>
            <a:spLocks noGrp="1"/>
          </p:cNvSpPr>
          <p:nvPr>
            <p:ph type="ftr" sz="quarter" idx="11"/>
          </p:nvPr>
        </p:nvSpPr>
        <p:spPr/>
        <p:txBody>
          <a:bodyPr/>
          <a:lstStyle/>
          <a:p>
            <a:r>
              <a:rPr lang="en-US" smtClean="0"/>
              <a:t>DRAFT</a:t>
            </a:r>
            <a:endParaRPr lang="en-US"/>
          </a:p>
        </p:txBody>
      </p:sp>
      <p:sp>
        <p:nvSpPr>
          <p:cNvPr id="4" name="Slide Number Placeholder 3"/>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9ABD0-405F-459E-A1A6-8688E9E7E13B}" type="datetime1">
              <a:rPr lang="en-US" smtClean="0"/>
              <a:pPr/>
              <a:t>10/15/2017</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
        <p:nvSpPr>
          <p:cNvPr id="7" name="Slide Number Placeholder 6"/>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A5950-5959-46E9-A90C-813B027D7CD6}" type="datetime1">
              <a:rPr lang="en-US" smtClean="0"/>
              <a:pPr/>
              <a:t>10/15/2017</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
        <p:nvSpPr>
          <p:cNvPr id="7" name="Slide Number Placeholder 6"/>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B17934-84E1-4421-855D-A83ED4A61D55}" type="datetime1">
              <a:rPr lang="en-US" smtClean="0"/>
              <a:pPr/>
              <a:t>10/15/2017</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5E99FF-3E6C-47A2-A578-1CA2BFD9BC35}" type="datetime1">
              <a:rPr lang="en-US" smtClean="0"/>
              <a:pPr/>
              <a:t>10/15/2017</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0E29C6CF-C142-477D-BADE-5E4DB9AA98E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63BC71-5EFA-4661-8F51-78334E623A64}" type="datetime1">
              <a:rPr lang="en-US" smtClean="0"/>
              <a:pPr/>
              <a:t>10/15/2017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DRAFT</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29C6CF-C142-477D-BADE-5E4DB9AA98E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Oakland Township Fire Department</a:t>
            </a:r>
            <a:br>
              <a:rPr lang="en-US" smtClean="0"/>
            </a:br>
            <a:r>
              <a:rPr lang="en-US" smtClean="0"/>
              <a:t>Strategic Operating Plan</a:t>
            </a:r>
            <a:endParaRPr lang="en-US" dirty="0"/>
          </a:p>
        </p:txBody>
      </p:sp>
      <p:sp>
        <p:nvSpPr>
          <p:cNvPr id="3" name="Subtitle 2"/>
          <p:cNvSpPr>
            <a:spLocks noGrp="1"/>
          </p:cNvSpPr>
          <p:nvPr>
            <p:ph type="subTitle" idx="1"/>
          </p:nvPr>
        </p:nvSpPr>
        <p:spPr/>
        <p:txBody>
          <a:bodyPr/>
          <a:lstStyle/>
          <a:p>
            <a:endParaRPr lang="en-US" smtClean="0"/>
          </a:p>
          <a:p>
            <a:r>
              <a:rPr lang="en-US" smtClean="0"/>
              <a:t>Updated:  xx/xx/xxxx</a:t>
            </a:r>
            <a:endParaRPr lang="en-US" dirty="0"/>
          </a:p>
        </p:txBody>
      </p:sp>
      <p:sp>
        <p:nvSpPr>
          <p:cNvPr id="6" name="Footer Placeholder 5"/>
          <p:cNvSpPr>
            <a:spLocks noGrp="1"/>
          </p:cNvSpPr>
          <p:nvPr>
            <p:ph type="ftr" sz="quarter" idx="11"/>
          </p:nvPr>
        </p:nvSpPr>
        <p:spPr/>
        <p:txBody>
          <a:bodyPr/>
          <a:lstStyle/>
          <a:p>
            <a:r>
              <a:rPr lang="en-US" smtClean="0"/>
              <a:t>DRAFT</a:t>
            </a:r>
            <a:endParaRPr lang="en-US"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1</a:t>
            </a:fld>
            <a:endParaRPr lang="en-US"/>
          </a:p>
        </p:txBody>
      </p:sp>
      <p:sp>
        <p:nvSpPr>
          <p:cNvPr id="5" name="TextBox 4"/>
          <p:cNvSpPr txBox="1"/>
          <p:nvPr/>
        </p:nvSpPr>
        <p:spPr>
          <a:xfrm>
            <a:off x="3124200" y="533400"/>
            <a:ext cx="2303836" cy="1015663"/>
          </a:xfrm>
          <a:prstGeom prst="rect">
            <a:avLst/>
          </a:prstGeom>
          <a:noFill/>
        </p:spPr>
        <p:txBody>
          <a:bodyPr wrap="none" rtlCol="0">
            <a:spAutoFit/>
          </a:bodyPr>
          <a:lstStyle/>
          <a:p>
            <a:r>
              <a:rPr lang="en-US" sz="6000" b="1" i="1" u="sng" dirty="0" smtClean="0">
                <a:solidFill>
                  <a:srgbClr val="FF0000"/>
                </a:solidFill>
              </a:rPr>
              <a:t>DRAFT</a:t>
            </a:r>
            <a:endParaRPr lang="en-US" sz="6000" b="1" i="1" u="sng"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4800" b="1" dirty="0" smtClean="0"/>
              <a:t>Mission Statement</a:t>
            </a:r>
          </a:p>
          <a:p>
            <a:pPr algn="ctr">
              <a:buNone/>
            </a:pPr>
            <a:r>
              <a:rPr lang="en-US" sz="4800" b="1" dirty="0" smtClean="0"/>
              <a:t>&amp; </a:t>
            </a:r>
          </a:p>
          <a:p>
            <a:pPr algn="ctr">
              <a:buNone/>
            </a:pPr>
            <a:r>
              <a:rPr lang="en-US" sz="4800" b="1" dirty="0" smtClean="0"/>
              <a:t>Operating Guidelines</a:t>
            </a:r>
            <a:endParaRPr lang="en-US" sz="4800" b="1"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534400" cy="6553200"/>
          </a:xfrm>
        </p:spPr>
        <p:txBody>
          <a:bodyPr>
            <a:normAutofit fontScale="92500" lnSpcReduction="10000"/>
          </a:bodyPr>
          <a:lstStyle/>
          <a:p>
            <a:pPr algn="ctr">
              <a:buNone/>
            </a:pPr>
            <a:r>
              <a:rPr lang="en-US" sz="2600" b="1" u="sng" dirty="0" smtClean="0"/>
              <a:t>Proposed OTFD Mission Statement*</a:t>
            </a:r>
          </a:p>
          <a:p>
            <a:pPr algn="ctr">
              <a:buNone/>
            </a:pPr>
            <a:endParaRPr lang="en-US" sz="1000" b="1" i="1" dirty="0" smtClean="0"/>
          </a:p>
          <a:p>
            <a:pPr algn="ctr">
              <a:buNone/>
            </a:pPr>
            <a:endParaRPr lang="en-US" sz="1000" b="1" i="1" dirty="0" smtClean="0"/>
          </a:p>
          <a:p>
            <a:pPr algn="ctr">
              <a:buNone/>
            </a:pPr>
            <a:endParaRPr lang="en-US" sz="1800" b="1" i="1" dirty="0" smtClean="0"/>
          </a:p>
          <a:p>
            <a:pPr algn="ctr">
              <a:buNone/>
            </a:pPr>
            <a:endParaRPr lang="en-US" sz="1800" b="1" i="1" dirty="0" smtClean="0"/>
          </a:p>
          <a:p>
            <a:pPr algn="ctr">
              <a:buNone/>
            </a:pPr>
            <a:r>
              <a:rPr lang="en-US" sz="3000" b="1" i="1" u="sng" dirty="0" smtClean="0"/>
              <a:t>Our Mission Statement</a:t>
            </a:r>
          </a:p>
          <a:p>
            <a:pPr algn="ctr">
              <a:buNone/>
            </a:pPr>
            <a:endParaRPr lang="en-US" sz="1800" b="1" i="1" dirty="0" smtClean="0"/>
          </a:p>
          <a:p>
            <a:pPr>
              <a:buNone/>
            </a:pPr>
            <a:r>
              <a:rPr lang="en-US" sz="1800" b="1" i="1" dirty="0" smtClean="0"/>
              <a:t>	We will pursue excellence in providing our response </a:t>
            </a:r>
            <a:r>
              <a:rPr lang="en-US" sz="1800" b="1" i="1" dirty="0"/>
              <a:t>to </a:t>
            </a:r>
            <a:r>
              <a:rPr lang="en-US" sz="1800" b="1" i="1" dirty="0" smtClean="0"/>
              <a:t>fire, vehicle accidents, hazardous material releases, rescues </a:t>
            </a:r>
            <a:r>
              <a:rPr lang="en-US" sz="1800" b="1" i="1" dirty="0"/>
              <a:t>and medical emergencies in a way that minimizes loss of life, injury, property damage, environmental impact and risks to the public safety members, and to assist residents to deal with those emergencies including the education in fire and medical emergency </a:t>
            </a:r>
            <a:r>
              <a:rPr lang="en-US" sz="1800" b="1" i="1" dirty="0" err="1" smtClean="0"/>
              <a:t>prepareness</a:t>
            </a:r>
            <a:r>
              <a:rPr lang="en-US" sz="1800" b="1" i="1" dirty="0" smtClean="0"/>
              <a:t>.</a:t>
            </a:r>
          </a:p>
          <a:p>
            <a:pPr>
              <a:buNone/>
            </a:pPr>
            <a:endParaRPr lang="en-US" sz="1800" b="1" i="1" dirty="0" smtClean="0"/>
          </a:p>
          <a:p>
            <a:pPr algn="ctr">
              <a:buNone/>
            </a:pPr>
            <a:endParaRPr lang="en-US" sz="2600" b="1" i="1" dirty="0" smtClean="0"/>
          </a:p>
          <a:p>
            <a:pPr algn="ctr">
              <a:buNone/>
            </a:pPr>
            <a:r>
              <a:rPr lang="en-US" sz="2600" b="1" i="1" dirty="0" smtClean="0"/>
              <a:t>“Responding with integrity, serving with compassion”</a:t>
            </a:r>
          </a:p>
          <a:p>
            <a:pPr>
              <a:buNone/>
            </a:pPr>
            <a:endParaRPr lang="en-US" sz="1800" b="1" i="1" dirty="0" smtClean="0"/>
          </a:p>
          <a:p>
            <a:pPr>
              <a:buNone/>
            </a:pPr>
            <a:endParaRPr lang="en-US" sz="1800" b="1" i="1" dirty="0" smtClean="0"/>
          </a:p>
          <a:p>
            <a:pPr>
              <a:buNone/>
            </a:pPr>
            <a:endParaRPr lang="en-US" sz="1800" b="1" i="1" dirty="0" smtClean="0"/>
          </a:p>
          <a:p>
            <a:pPr>
              <a:buNone/>
            </a:pPr>
            <a:endParaRPr lang="en-US" sz="1800" b="1" i="1" dirty="0" smtClean="0"/>
          </a:p>
          <a:p>
            <a:pPr>
              <a:buNone/>
            </a:pPr>
            <a:endParaRPr lang="en-US" sz="1800" b="1" i="1" dirty="0" smtClean="0"/>
          </a:p>
          <a:p>
            <a:pPr>
              <a:buNone/>
            </a:pPr>
            <a:r>
              <a:rPr lang="en-US" sz="1800" b="1" i="1" dirty="0"/>
              <a:t> </a:t>
            </a:r>
            <a:r>
              <a:rPr lang="en-US" sz="1800" b="1" i="1" dirty="0" smtClean="0"/>
              <a:t>      </a:t>
            </a:r>
            <a:r>
              <a:rPr lang="en-US" sz="1800" b="1" dirty="0" smtClean="0"/>
              <a:t>*  Approved by the Board of Trustees:  xx/xx/</a:t>
            </a:r>
            <a:r>
              <a:rPr lang="en-US" sz="1800" b="1" dirty="0" err="1" smtClean="0"/>
              <a:t>xxxx</a:t>
            </a:r>
            <a:r>
              <a:rPr lang="en-US" sz="1800" b="1" i="1" dirty="0"/>
              <a:t> </a:t>
            </a:r>
            <a:endParaRPr lang="en-US" sz="1800" b="1" i="1" dirty="0" smtClean="0"/>
          </a:p>
          <a:p>
            <a:pPr>
              <a:buNone/>
            </a:pPr>
            <a:endParaRPr lang="en-US" sz="1800" b="1" i="1" dirty="0" smtClean="0"/>
          </a:p>
          <a:p>
            <a:pPr>
              <a:buNone/>
            </a:pPr>
            <a:endParaRPr lang="en-US"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763000" cy="6858000"/>
          </a:xfrm>
        </p:spPr>
        <p:txBody>
          <a:bodyPr>
            <a:normAutofit lnSpcReduction="10000"/>
          </a:bodyPr>
          <a:lstStyle/>
          <a:p>
            <a:pPr>
              <a:buNone/>
            </a:pPr>
            <a:endParaRPr lang="en-US" sz="1800" dirty="0" smtClean="0"/>
          </a:p>
          <a:p>
            <a:pPr algn="ctr">
              <a:buNone/>
            </a:pPr>
            <a:r>
              <a:rPr lang="en-US" sz="2400" b="1" u="sng" dirty="0" smtClean="0"/>
              <a:t>OTFD Operating Principles*</a:t>
            </a:r>
          </a:p>
          <a:p>
            <a:pPr>
              <a:buNone/>
            </a:pPr>
            <a:endParaRPr lang="en-US" sz="1800" b="1" dirty="0" smtClean="0"/>
          </a:p>
          <a:p>
            <a:pPr>
              <a:buNone/>
            </a:pPr>
            <a:endParaRPr lang="en-US" sz="1800" b="1" dirty="0"/>
          </a:p>
          <a:p>
            <a:r>
              <a:rPr lang="en-US" sz="1800" b="1" i="1" dirty="0" smtClean="0"/>
              <a:t>Our </a:t>
            </a:r>
            <a:r>
              <a:rPr lang="en-US" sz="1800" b="1" i="1" dirty="0"/>
              <a:t>public safety services will be performed with the highest level of integrity, ethics and compassion. </a:t>
            </a:r>
            <a:endParaRPr lang="en-US" sz="1800" b="1" i="1" dirty="0" smtClean="0"/>
          </a:p>
          <a:p>
            <a:r>
              <a:rPr lang="en-US" sz="1800" b="1" i="1" dirty="0" smtClean="0"/>
              <a:t>Operate </a:t>
            </a:r>
            <a:r>
              <a:rPr lang="en-US" sz="1800" b="1" i="1" dirty="0"/>
              <a:t>in way that cooperatively leverages </a:t>
            </a:r>
            <a:r>
              <a:rPr lang="en-US" sz="1800" b="1" i="1" dirty="0" smtClean="0"/>
              <a:t>“mutual aid” fire </a:t>
            </a:r>
            <a:r>
              <a:rPr lang="en-US" sz="1800" b="1" i="1" dirty="0"/>
              <a:t>and medical emergency services with our surrounding communities</a:t>
            </a:r>
            <a:r>
              <a:rPr lang="en-US" sz="1800" b="1" i="1" dirty="0" smtClean="0"/>
              <a:t>.</a:t>
            </a:r>
          </a:p>
          <a:p>
            <a:r>
              <a:rPr lang="en-US" sz="1800" b="1" i="1" dirty="0" smtClean="0"/>
              <a:t>Measure and publish operational metrics.</a:t>
            </a:r>
          </a:p>
          <a:p>
            <a:r>
              <a:rPr lang="en-US" sz="1800" b="1" i="1" dirty="0" smtClean="0"/>
              <a:t>Staff </a:t>
            </a:r>
            <a:r>
              <a:rPr lang="en-US" sz="1800" b="1" i="1" dirty="0"/>
              <a:t>with a diverse group of fire and EMS professionals including full-time and </a:t>
            </a:r>
            <a:r>
              <a:rPr lang="en-US" sz="1800" b="1" i="1" dirty="0" smtClean="0"/>
              <a:t>“paid on call” members </a:t>
            </a:r>
            <a:r>
              <a:rPr lang="en-US" sz="1800" b="1" i="1" dirty="0"/>
              <a:t>that are </a:t>
            </a:r>
            <a:r>
              <a:rPr lang="en-US" sz="1800" b="1" i="1" dirty="0" smtClean="0"/>
              <a:t>capable (physically and skill level) </a:t>
            </a:r>
            <a:r>
              <a:rPr lang="en-US" sz="1800" b="1" i="1" dirty="0"/>
              <a:t>to deliver our stated mission.  </a:t>
            </a:r>
            <a:endParaRPr lang="en-US" sz="1800" b="1" i="1" dirty="0" smtClean="0"/>
          </a:p>
          <a:p>
            <a:r>
              <a:rPr lang="en-US" sz="1800" b="1" i="1" dirty="0" smtClean="0"/>
              <a:t>Facilities, equipment, operating procedures and training will be in compliance with all Federal, State and local laws.</a:t>
            </a:r>
          </a:p>
          <a:p>
            <a:r>
              <a:rPr lang="en-US" sz="1800" b="1" i="1" dirty="0" smtClean="0"/>
              <a:t>A continuous improvement process will be used to learn from all activities and  improve our fire and EMS services. </a:t>
            </a:r>
          </a:p>
          <a:p>
            <a:r>
              <a:rPr lang="en-US" sz="1800" b="1" i="1" dirty="0" smtClean="0"/>
              <a:t>Fire Chief will report to the Township Manager and maintain a line of communication with the Board of Trustees to address all operational and financial issues preventing the accomplishment of the stated mission.</a:t>
            </a:r>
          </a:p>
          <a:p>
            <a:endParaRPr lang="en-US" sz="1800" b="1" dirty="0"/>
          </a:p>
          <a:p>
            <a:pPr>
              <a:buNone/>
            </a:pPr>
            <a:endParaRPr lang="en-US" sz="1800" b="1" dirty="0" smtClean="0"/>
          </a:p>
          <a:p>
            <a:pPr>
              <a:buNone/>
            </a:pPr>
            <a:r>
              <a:rPr lang="en-US" sz="1800" b="1" dirty="0" smtClean="0"/>
              <a:t> *  Approved by the Board of Trustees:  xx/xx/</a:t>
            </a:r>
            <a:r>
              <a:rPr lang="en-US" sz="1800" b="1" dirty="0" err="1" smtClean="0"/>
              <a:t>xxxx</a:t>
            </a:r>
            <a:endParaRPr lang="en-US" sz="1800" b="1" dirty="0" smtClean="0"/>
          </a:p>
        </p:txBody>
      </p:sp>
      <p:sp>
        <p:nvSpPr>
          <p:cNvPr id="4" name="Slide Number Placeholder 3"/>
          <p:cNvSpPr>
            <a:spLocks noGrp="1"/>
          </p:cNvSpPr>
          <p:nvPr>
            <p:ph type="sldNum" sz="quarter" idx="12"/>
          </p:nvPr>
        </p:nvSpPr>
        <p:spPr/>
        <p:txBody>
          <a:bodyPr/>
          <a:lstStyle/>
          <a:p>
            <a:fld id="{0E29C6CF-C142-477D-BADE-5E4DB9AA98E7}"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Fire &amp; EMS Standards</a:t>
            </a:r>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Federal / State / ISO </a:t>
            </a:r>
            <a:br>
              <a:rPr lang="en-US" sz="2800" b="1" u="sng" dirty="0" smtClean="0"/>
            </a:br>
            <a:r>
              <a:rPr lang="en-US" sz="2800" b="1" u="sng" dirty="0" smtClean="0"/>
              <a:t>Standards &amp; Protocols</a:t>
            </a:r>
            <a:endParaRPr lang="en-US" sz="2800" b="1" u="sng" dirty="0"/>
          </a:p>
        </p:txBody>
      </p:sp>
      <p:sp>
        <p:nvSpPr>
          <p:cNvPr id="3" name="Content Placeholder 2"/>
          <p:cNvSpPr>
            <a:spLocks noGrp="1"/>
          </p:cNvSpPr>
          <p:nvPr>
            <p:ph idx="1"/>
          </p:nvPr>
        </p:nvSpPr>
        <p:spPr/>
        <p:txBody>
          <a:bodyPr>
            <a:normAutofit fontScale="92500" lnSpcReduction="10000"/>
          </a:bodyPr>
          <a:lstStyle/>
          <a:p>
            <a:r>
              <a:rPr lang="en-US" sz="1800" b="1" dirty="0" smtClean="0"/>
              <a:t>National Fire Protection Association (NFPA)</a:t>
            </a:r>
          </a:p>
          <a:p>
            <a:pPr lvl="1"/>
            <a:r>
              <a:rPr lang="en-US" sz="1400" b="1" dirty="0" smtClean="0"/>
              <a:t>NFPA 1710:  STANDARD FOR THE ORGANIZATION AND DEPLOYMENT OF FIRE SUPPRESSION OPERATIONS, EMERGENCY MEDICAL OPERATIONS, AND SPECIAL OPERATIONS TO THE PUBLIC BY </a:t>
            </a:r>
            <a:r>
              <a:rPr lang="en-US" sz="1400" b="1" i="1" u="sng" dirty="0" smtClean="0">
                <a:solidFill>
                  <a:srgbClr val="FF0000"/>
                </a:solidFill>
              </a:rPr>
              <a:t>CAREER FIRE DEPARTMENTS</a:t>
            </a:r>
          </a:p>
          <a:p>
            <a:pPr lvl="1"/>
            <a:r>
              <a:rPr lang="en-US" sz="1400" b="1" dirty="0" smtClean="0"/>
              <a:t>NFPA 1720:  STANDARD FOR THE ORGANIZATION AND DEPLOYMENT OF FIRE SUPPRESSION OPERATIONS, EMERGENCY MEDICAL OPERATIONS AND SPECIAL OPERATIONS TO THE PUBLIC BY </a:t>
            </a:r>
            <a:r>
              <a:rPr lang="en-US" sz="1400" b="1" i="1" u="sng" dirty="0" smtClean="0">
                <a:solidFill>
                  <a:srgbClr val="FF0000"/>
                </a:solidFill>
              </a:rPr>
              <a:t>VOLUNTEER FIRE DEPARTMENTS</a:t>
            </a:r>
          </a:p>
          <a:p>
            <a:pPr lvl="1">
              <a:buNone/>
            </a:pPr>
            <a:endParaRPr lang="en-US" sz="1400" b="1" i="1" u="sng" dirty="0" smtClean="0">
              <a:solidFill>
                <a:srgbClr val="FF0000"/>
              </a:solidFill>
            </a:endParaRPr>
          </a:p>
          <a:p>
            <a:r>
              <a:rPr lang="en-US" sz="1800" b="1" dirty="0" smtClean="0"/>
              <a:t>Oakland County Medical Control Authority</a:t>
            </a:r>
          </a:p>
          <a:p>
            <a:pPr lvl="1"/>
            <a:r>
              <a:rPr lang="en-US" sz="1400" b="1" dirty="0" smtClean="0"/>
              <a:t>Section 6.1:  AGENCY AND EMS PERSONNEL CRITERIA FOR PARTICIPATION (ALS &amp; BLS)</a:t>
            </a:r>
            <a:r>
              <a:rPr lang="en-US" sz="1400" dirty="0" smtClean="0"/>
              <a:t> </a:t>
            </a:r>
          </a:p>
          <a:p>
            <a:pPr lvl="1"/>
            <a:r>
              <a:rPr lang="en-US" sz="1400" b="1" dirty="0" smtClean="0"/>
              <a:t>Section 6.3:  ALTERNATE ALS STAFFING POLICY</a:t>
            </a:r>
            <a:r>
              <a:rPr lang="en-US" sz="1400" dirty="0" smtClean="0"/>
              <a:t> </a:t>
            </a:r>
            <a:endParaRPr lang="en-US" sz="1400" b="1" dirty="0" smtClean="0"/>
          </a:p>
          <a:p>
            <a:pPr lvl="1"/>
            <a:r>
              <a:rPr lang="en-US" sz="1400" b="1" dirty="0" smtClean="0"/>
              <a:t>Section 6.18:  EMS RESPONSE TIME STANDARDS</a:t>
            </a:r>
          </a:p>
          <a:p>
            <a:pPr lvl="1"/>
            <a:endParaRPr lang="en-US" sz="1400" b="1" dirty="0" smtClean="0"/>
          </a:p>
          <a:p>
            <a:r>
              <a:rPr lang="en-US" sz="1800" dirty="0" smtClean="0"/>
              <a:t> </a:t>
            </a:r>
            <a:r>
              <a:rPr lang="en-US" sz="1800" b="1" dirty="0" smtClean="0"/>
              <a:t>ISO Public Protection Classification</a:t>
            </a:r>
          </a:p>
          <a:p>
            <a:pPr lvl="1"/>
            <a:r>
              <a:rPr lang="en-US" sz="1400" b="1" dirty="0" smtClean="0"/>
              <a:t>EVALUATES THE CAPACITY OF THE LOCAL FIRE DEPARTMENT TO RESPOND TO AND FIGHT STRUCTURE FIRES.</a:t>
            </a:r>
          </a:p>
          <a:p>
            <a:pPr lvl="1"/>
            <a:endParaRPr lang="en-US" sz="1400" b="1" dirty="0" smtClean="0"/>
          </a:p>
          <a:p>
            <a:r>
              <a:rPr lang="en-US" sz="1800" b="1" dirty="0" smtClean="0"/>
              <a:t>Michigan Association of Fire Chiefs</a:t>
            </a:r>
          </a:p>
          <a:p>
            <a:pPr lvl="1"/>
            <a:r>
              <a:rPr lang="en-US" sz="1400" b="1" dirty="0" smtClean="0"/>
              <a:t>TYPICAL FIRE &amp; EMS RESPONSE TIMES</a:t>
            </a:r>
            <a:endParaRPr lang="en-US" sz="1400" dirty="0" smtClean="0"/>
          </a:p>
          <a:p>
            <a:pPr lvl="1"/>
            <a:endParaRPr lang="en-US" sz="1400" dirty="0" smtClean="0"/>
          </a:p>
        </p:txBody>
      </p:sp>
      <p:sp>
        <p:nvSpPr>
          <p:cNvPr id="4" name="Slide Number Placeholder 3"/>
          <p:cNvSpPr>
            <a:spLocks noGrp="1"/>
          </p:cNvSpPr>
          <p:nvPr>
            <p:ph type="sldNum" sz="quarter" idx="12"/>
          </p:nvPr>
        </p:nvSpPr>
        <p:spPr/>
        <p:txBody>
          <a:bodyPr/>
          <a:lstStyle/>
          <a:p>
            <a:fld id="{0E29C6CF-C142-477D-BADE-5E4DB9AA98E7}"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SEMCOG Population Estimates</a:t>
            </a:r>
            <a:br>
              <a:rPr lang="en-US" sz="2800" b="1" u="sng" dirty="0" smtClean="0"/>
            </a:br>
            <a:r>
              <a:rPr lang="en-US" sz="2800" b="1" u="sng" dirty="0" smtClean="0"/>
              <a:t>December 2014</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7</a:t>
            </a:fld>
            <a:endParaRPr lang="en-US"/>
          </a:p>
        </p:txBody>
      </p:sp>
      <p:pic>
        <p:nvPicPr>
          <p:cNvPr id="5122" name="Picture 2"/>
          <p:cNvPicPr>
            <a:picLocks noGrp="1" noChangeAspect="1" noChangeArrowheads="1"/>
          </p:cNvPicPr>
          <p:nvPr>
            <p:ph idx="1"/>
          </p:nvPr>
        </p:nvPicPr>
        <p:blipFill>
          <a:blip r:embed="rId2" cstate="print"/>
          <a:srcRect/>
          <a:stretch>
            <a:fillRect/>
          </a:stretch>
        </p:blipFill>
        <p:spPr bwMode="auto">
          <a:xfrm>
            <a:off x="2055158" y="1600200"/>
            <a:ext cx="5033683" cy="4525963"/>
          </a:xfrm>
          <a:prstGeom prst="rect">
            <a:avLst/>
          </a:prstGeom>
          <a:noFill/>
          <a:ln w="9525">
            <a:noFill/>
            <a:miter lim="800000"/>
            <a:headEnd/>
            <a:tailEnd/>
          </a:ln>
        </p:spPr>
      </p:pic>
      <p:sp>
        <p:nvSpPr>
          <p:cNvPr id="7" name="TextBox 6"/>
          <p:cNvSpPr txBox="1"/>
          <p:nvPr/>
        </p:nvSpPr>
        <p:spPr>
          <a:xfrm>
            <a:off x="304800" y="3352800"/>
            <a:ext cx="1497205" cy="923330"/>
          </a:xfrm>
          <a:prstGeom prst="rect">
            <a:avLst/>
          </a:prstGeom>
          <a:noFill/>
          <a:ln w="38100">
            <a:solidFill>
              <a:srgbClr val="FF0000"/>
            </a:solidFill>
          </a:ln>
        </p:spPr>
        <p:txBody>
          <a:bodyPr wrap="none" rtlCol="0">
            <a:spAutoFit/>
          </a:bodyPr>
          <a:lstStyle/>
          <a:p>
            <a:r>
              <a:rPr lang="en-US" b="1" dirty="0" smtClean="0"/>
              <a:t>Oakland Twp.</a:t>
            </a:r>
          </a:p>
          <a:p>
            <a:r>
              <a:rPr lang="en-US" b="1" dirty="0" smtClean="0"/>
              <a:t>Dec. 2014</a:t>
            </a:r>
          </a:p>
          <a:p>
            <a:r>
              <a:rPr lang="en-US" b="1" dirty="0" smtClean="0"/>
              <a:t>492 / sq. mi.</a:t>
            </a:r>
            <a:endParaRPr lang="en-US" b="1" dirty="0"/>
          </a:p>
        </p:txBody>
      </p:sp>
      <p:cxnSp>
        <p:nvCxnSpPr>
          <p:cNvPr id="9" name="Straight Arrow Connector 8"/>
          <p:cNvCxnSpPr>
            <a:stCxn id="7" idx="3"/>
          </p:cNvCxnSpPr>
          <p:nvPr/>
        </p:nvCxnSpPr>
        <p:spPr>
          <a:xfrm>
            <a:off x="1802005" y="3814465"/>
            <a:ext cx="1931795" cy="228153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315200" y="3352800"/>
            <a:ext cx="1519006" cy="923330"/>
          </a:xfrm>
          <a:prstGeom prst="rect">
            <a:avLst/>
          </a:prstGeom>
          <a:noFill/>
          <a:ln w="38100">
            <a:solidFill>
              <a:srgbClr val="FF0000"/>
            </a:solidFill>
          </a:ln>
        </p:spPr>
        <p:txBody>
          <a:bodyPr wrap="none" rtlCol="0">
            <a:spAutoFit/>
          </a:bodyPr>
          <a:lstStyle/>
          <a:p>
            <a:r>
              <a:rPr lang="en-US" b="1" dirty="0" smtClean="0"/>
              <a:t>Oakland Twp.</a:t>
            </a:r>
          </a:p>
          <a:p>
            <a:r>
              <a:rPr lang="en-US" b="1" dirty="0" smtClean="0"/>
              <a:t>Dec. 2015 Est.</a:t>
            </a:r>
          </a:p>
          <a:p>
            <a:r>
              <a:rPr lang="en-US" b="1" dirty="0" smtClean="0"/>
              <a:t>502 / sq. mi.</a:t>
            </a:r>
            <a:endParaRPr lang="en-US" b="1" dirty="0"/>
          </a:p>
        </p:txBody>
      </p:sp>
      <p:cxnSp>
        <p:nvCxnSpPr>
          <p:cNvPr id="14" name="Straight Arrow Connector 13"/>
          <p:cNvCxnSpPr>
            <a:stCxn id="12" idx="1"/>
          </p:cNvCxnSpPr>
          <p:nvPr/>
        </p:nvCxnSpPr>
        <p:spPr>
          <a:xfrm flipH="1">
            <a:off x="4876800" y="3814465"/>
            <a:ext cx="2438400" cy="220533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Footer Placeholder 9"/>
          <p:cNvSpPr>
            <a:spLocks noGrp="1"/>
          </p:cNvSpPr>
          <p:nvPr>
            <p:ph type="ftr" sz="quarter" idx="11"/>
          </p:nvPr>
        </p:nvSpPr>
        <p:spPr/>
        <p:txBody>
          <a:bodyPr/>
          <a:lstStyle/>
          <a:p>
            <a:r>
              <a:rPr lang="en-US" smtClean="0"/>
              <a:t>DRAFT</a:t>
            </a:r>
            <a:endParaRPr lang="en-US"/>
          </a:p>
        </p:txBody>
      </p:sp>
      <p:sp>
        <p:nvSpPr>
          <p:cNvPr id="11" name="TextBox 10"/>
          <p:cNvSpPr txBox="1"/>
          <p:nvPr/>
        </p:nvSpPr>
        <p:spPr>
          <a:xfrm>
            <a:off x="304800" y="4572000"/>
            <a:ext cx="1497205" cy="923330"/>
          </a:xfrm>
          <a:prstGeom prst="rect">
            <a:avLst/>
          </a:prstGeom>
          <a:noFill/>
          <a:ln w="38100">
            <a:solidFill>
              <a:srgbClr val="FF0000"/>
            </a:solidFill>
          </a:ln>
        </p:spPr>
        <p:txBody>
          <a:bodyPr wrap="none" rtlCol="0">
            <a:spAutoFit/>
          </a:bodyPr>
          <a:lstStyle/>
          <a:p>
            <a:r>
              <a:rPr lang="en-US" b="1" dirty="0" smtClean="0"/>
              <a:t>Oakland Twp.</a:t>
            </a:r>
          </a:p>
          <a:p>
            <a:r>
              <a:rPr lang="en-US" b="1" dirty="0" smtClean="0"/>
              <a:t>Apr. 2010</a:t>
            </a:r>
          </a:p>
          <a:p>
            <a:r>
              <a:rPr lang="en-US" b="1" dirty="0" smtClean="0"/>
              <a:t>456 / sq. mi.</a:t>
            </a:r>
            <a:endParaRPr lang="en-US" b="1" dirty="0"/>
          </a:p>
        </p:txBody>
      </p:sp>
      <p:cxnSp>
        <p:nvCxnSpPr>
          <p:cNvPr id="15" name="Straight Arrow Connector 14"/>
          <p:cNvCxnSpPr>
            <a:stCxn id="11" idx="3"/>
          </p:cNvCxnSpPr>
          <p:nvPr/>
        </p:nvCxnSpPr>
        <p:spPr>
          <a:xfrm>
            <a:off x="1802005" y="5033665"/>
            <a:ext cx="1474595" cy="98613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Typical Fire Department Total Response Time*</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8</a:t>
            </a:fld>
            <a:endParaRPr lang="en-US"/>
          </a:p>
        </p:txBody>
      </p:sp>
      <p:pic>
        <p:nvPicPr>
          <p:cNvPr id="2051" name="Picture 3"/>
          <p:cNvPicPr>
            <a:picLocks noGrp="1" noChangeAspect="1" noChangeArrowheads="1"/>
          </p:cNvPicPr>
          <p:nvPr>
            <p:ph idx="1"/>
          </p:nvPr>
        </p:nvPicPr>
        <p:blipFill>
          <a:blip r:embed="rId2" cstate="print"/>
          <a:srcRect/>
          <a:stretch>
            <a:fillRect/>
          </a:stretch>
        </p:blipFill>
        <p:spPr bwMode="auto">
          <a:xfrm>
            <a:off x="533400" y="1828800"/>
            <a:ext cx="8162576" cy="3619301"/>
          </a:xfrm>
          <a:prstGeom prst="rect">
            <a:avLst/>
          </a:prstGeom>
          <a:noFill/>
          <a:ln w="9525">
            <a:noFill/>
            <a:miter lim="800000"/>
            <a:headEnd/>
            <a:tailEnd/>
          </a:ln>
        </p:spPr>
      </p:pic>
      <p:sp>
        <p:nvSpPr>
          <p:cNvPr id="8" name="TextBox 7"/>
          <p:cNvSpPr txBox="1"/>
          <p:nvPr/>
        </p:nvSpPr>
        <p:spPr>
          <a:xfrm>
            <a:off x="1981200" y="5638800"/>
            <a:ext cx="4834144" cy="707886"/>
          </a:xfrm>
          <a:prstGeom prst="rect">
            <a:avLst/>
          </a:prstGeom>
          <a:noFill/>
        </p:spPr>
        <p:txBody>
          <a:bodyPr wrap="none" rtlCol="0">
            <a:spAutoFit/>
          </a:bodyPr>
          <a:lstStyle/>
          <a:p>
            <a:r>
              <a:rPr lang="en-US" sz="2400" b="1" dirty="0" smtClean="0"/>
              <a:t>* Michigan Association of Fire Chiefs</a:t>
            </a:r>
          </a:p>
          <a:p>
            <a:endParaRPr lang="en-US" sz="1600" b="1" dirty="0"/>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u="sng" dirty="0" smtClean="0"/>
              <a:t>Fire &amp; EMS Standards</a:t>
            </a:r>
            <a:endParaRPr lang="en-US" sz="2400" b="1" u="sng" dirty="0"/>
          </a:p>
        </p:txBody>
      </p:sp>
      <p:graphicFrame>
        <p:nvGraphicFramePr>
          <p:cNvPr id="6" name="Content Placeholder 5"/>
          <p:cNvGraphicFramePr>
            <a:graphicFrameLocks noGrp="1"/>
          </p:cNvGraphicFramePr>
          <p:nvPr>
            <p:ph idx="1"/>
          </p:nvPr>
        </p:nvGraphicFramePr>
        <p:xfrm>
          <a:off x="381000" y="1600200"/>
          <a:ext cx="8534400" cy="3835400"/>
        </p:xfrm>
        <a:graphic>
          <a:graphicData uri="http://schemas.openxmlformats.org/drawingml/2006/table">
            <a:tbl>
              <a:tblPr firstRow="1" bandRow="1">
                <a:tableStyleId>{5C22544A-7EE6-4342-B048-85BDC9FD1C3A}</a:tableStyleId>
              </a:tblPr>
              <a:tblGrid>
                <a:gridCol w="2514600"/>
                <a:gridCol w="228600"/>
                <a:gridCol w="1676400"/>
                <a:gridCol w="2133600"/>
                <a:gridCol w="1981200"/>
              </a:tblGrid>
              <a:tr h="370840">
                <a:tc>
                  <a:txBody>
                    <a:bodyPr/>
                    <a:lstStyle/>
                    <a:p>
                      <a:endParaRPr lang="en-US" sz="1600" b="1" dirty="0"/>
                    </a:p>
                  </a:txBody>
                  <a:tcPr>
                    <a:noFill/>
                  </a:tcPr>
                </a:tc>
                <a:tc>
                  <a:txBody>
                    <a:bodyPr/>
                    <a:lstStyle/>
                    <a:p>
                      <a:endParaRPr lang="en-US" sz="1600" b="1" dirty="0"/>
                    </a:p>
                  </a:txBody>
                  <a:tcPr>
                    <a:noFill/>
                  </a:tcPr>
                </a:tc>
                <a:tc>
                  <a:txBody>
                    <a:bodyPr/>
                    <a:lstStyle/>
                    <a:p>
                      <a:pPr algn="ctr"/>
                      <a:r>
                        <a:rPr lang="en-US" sz="1600" b="1" u="sng" dirty="0" smtClean="0">
                          <a:solidFill>
                            <a:schemeClr val="tx1"/>
                          </a:solidFill>
                        </a:rPr>
                        <a:t>FIRE – NFPA 1710</a:t>
                      </a:r>
                      <a:endParaRPr lang="en-US" sz="1600" b="1" u="sng" dirty="0">
                        <a:solidFill>
                          <a:schemeClr val="tx1"/>
                        </a:solidFill>
                      </a:endParaRPr>
                    </a:p>
                  </a:txBody>
                  <a:tcPr>
                    <a:noFill/>
                  </a:tcPr>
                </a:tc>
                <a:tc>
                  <a:txBody>
                    <a:bodyPr/>
                    <a:lstStyle/>
                    <a:p>
                      <a:pPr algn="ctr"/>
                      <a:r>
                        <a:rPr lang="en-US" sz="1600" b="1" u="sng" dirty="0" smtClean="0">
                          <a:solidFill>
                            <a:schemeClr val="tx1"/>
                          </a:solidFill>
                        </a:rPr>
                        <a:t>FIRE</a:t>
                      </a:r>
                      <a:r>
                        <a:rPr lang="en-US" sz="1600" b="1" u="sng" baseline="0" dirty="0" smtClean="0">
                          <a:solidFill>
                            <a:schemeClr val="tx1"/>
                          </a:solidFill>
                        </a:rPr>
                        <a:t> – NFPA 1720</a:t>
                      </a:r>
                      <a:endParaRPr lang="en-US" sz="1600" b="1" u="sng" dirty="0">
                        <a:solidFill>
                          <a:schemeClr val="tx1"/>
                        </a:solidFill>
                      </a:endParaRPr>
                    </a:p>
                  </a:txBody>
                  <a:tcPr>
                    <a:noFill/>
                  </a:tcPr>
                </a:tc>
                <a:tc>
                  <a:txBody>
                    <a:bodyPr/>
                    <a:lstStyle/>
                    <a:p>
                      <a:pPr algn="ctr"/>
                      <a:r>
                        <a:rPr lang="en-US" sz="1600" b="1" u="sng" dirty="0" smtClean="0">
                          <a:solidFill>
                            <a:schemeClr val="tx1"/>
                          </a:solidFill>
                        </a:rPr>
                        <a:t>EMS – OCMCA*</a:t>
                      </a:r>
                      <a:endParaRPr lang="en-US" sz="1600" b="1" u="sng" dirty="0">
                        <a:solidFill>
                          <a:schemeClr val="tx1"/>
                        </a:solidFill>
                      </a:endParaRPr>
                    </a:p>
                  </a:txBody>
                  <a:tcPr>
                    <a:noFill/>
                  </a:tcPr>
                </a:tc>
              </a:tr>
              <a:tr h="370840">
                <a:tc>
                  <a:txBody>
                    <a:bodyPr/>
                    <a:lstStyle/>
                    <a:p>
                      <a:endParaRPr lang="en-US" sz="1600" b="1" dirty="0"/>
                    </a:p>
                  </a:txBody>
                  <a:tcPr>
                    <a:noFill/>
                  </a:tcPr>
                </a:tc>
                <a:tc>
                  <a:txBody>
                    <a:bodyPr/>
                    <a:lstStyle/>
                    <a:p>
                      <a:endParaRPr lang="en-US" sz="1600" b="1" dirty="0"/>
                    </a:p>
                  </a:txBody>
                  <a:tcPr>
                    <a:noFill/>
                  </a:tcPr>
                </a:tc>
                <a:tc>
                  <a:txBody>
                    <a:bodyPr/>
                    <a:lstStyle/>
                    <a:p>
                      <a:pPr algn="ctr"/>
                      <a:endParaRPr lang="en-US" sz="1600" b="1" u="sng"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1" u="sng" dirty="0" smtClean="0"/>
                        <a:t>Rural / Suburban</a:t>
                      </a:r>
                    </a:p>
                    <a:p>
                      <a:pPr algn="ctr"/>
                      <a:endParaRPr lang="en-US" sz="1600" b="1" i="1" u="sng" dirty="0"/>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1" u="sng" dirty="0" smtClean="0"/>
                        <a:t>Rural / Suburban</a:t>
                      </a:r>
                    </a:p>
                    <a:p>
                      <a:pPr algn="ctr"/>
                      <a:endParaRPr lang="en-US" sz="1600" b="1" i="1" u="sng" dirty="0"/>
                    </a:p>
                  </a:txBody>
                  <a:tcPr>
                    <a:noFill/>
                  </a:tcPr>
                </a:tc>
              </a:tr>
              <a:tr h="370840">
                <a:tc>
                  <a:txBody>
                    <a:bodyPr/>
                    <a:lstStyle/>
                    <a:p>
                      <a:r>
                        <a:rPr lang="en-US" sz="1600" b="1" u="sng" dirty="0" smtClean="0"/>
                        <a:t>Response Time:</a:t>
                      </a:r>
                    </a:p>
                    <a:p>
                      <a:r>
                        <a:rPr lang="en-US" sz="1600" b="1" baseline="0" dirty="0" smtClean="0"/>
                        <a:t>     -  1</a:t>
                      </a:r>
                      <a:r>
                        <a:rPr lang="en-US" sz="1600" b="1" baseline="30000" dirty="0" smtClean="0"/>
                        <a:t>st</a:t>
                      </a:r>
                      <a:r>
                        <a:rPr lang="en-US" sz="1600" b="1" baseline="0" dirty="0" smtClean="0"/>
                        <a:t> Unit (incl. Turnout)</a:t>
                      </a:r>
                      <a:endParaRPr lang="en-US" sz="1600" b="1" dirty="0"/>
                    </a:p>
                  </a:txBody>
                  <a:tcPr>
                    <a:noFill/>
                  </a:tcPr>
                </a:tc>
                <a:tc>
                  <a:txBody>
                    <a:bodyPr/>
                    <a:lstStyle/>
                    <a:p>
                      <a:endParaRPr lang="en-US" sz="1600" b="1" dirty="0"/>
                    </a:p>
                  </a:txBody>
                  <a:tcPr>
                    <a:noFill/>
                  </a:tcPr>
                </a:tc>
                <a:tc>
                  <a:txBody>
                    <a:bodyPr/>
                    <a:lstStyle/>
                    <a:p>
                      <a:pPr algn="ctr"/>
                      <a:endParaRPr lang="en-US" sz="1600" b="1" dirty="0" smtClean="0"/>
                    </a:p>
                    <a:p>
                      <a:pPr algn="ctr"/>
                      <a:r>
                        <a:rPr lang="en-US" sz="1600" b="1" dirty="0" smtClean="0"/>
                        <a:t>5.33 </a:t>
                      </a:r>
                      <a:r>
                        <a:rPr lang="en-US" sz="1600" b="1" dirty="0" err="1" smtClean="0"/>
                        <a:t>mins</a:t>
                      </a:r>
                      <a:r>
                        <a:rPr lang="en-US" sz="1600" b="1" dirty="0" smtClean="0"/>
                        <a:t>.**</a:t>
                      </a:r>
                      <a:endParaRPr lang="en-US" sz="1600" b="1" dirty="0"/>
                    </a:p>
                  </a:txBody>
                  <a:tcPr>
                    <a:noFill/>
                  </a:tcPr>
                </a:tc>
                <a:tc>
                  <a:txBody>
                    <a:bodyPr/>
                    <a:lstStyle/>
                    <a:p>
                      <a:pPr algn="ctr"/>
                      <a:endParaRPr lang="en-US" sz="1600" b="1" dirty="0" smtClean="0"/>
                    </a:p>
                    <a:p>
                      <a:pPr algn="ctr"/>
                      <a:r>
                        <a:rPr lang="en-US" sz="1600" b="1" dirty="0" smtClean="0"/>
                        <a:t>14 </a:t>
                      </a:r>
                      <a:r>
                        <a:rPr lang="en-US" sz="1600" b="1" dirty="0" err="1" smtClean="0"/>
                        <a:t>mins</a:t>
                      </a:r>
                      <a:r>
                        <a:rPr lang="en-US" sz="1600" b="1" dirty="0" smtClean="0"/>
                        <a:t>. / 10 </a:t>
                      </a:r>
                      <a:r>
                        <a:rPr lang="en-US" sz="1600" b="1" dirty="0" err="1" smtClean="0"/>
                        <a:t>mins</a:t>
                      </a:r>
                      <a:r>
                        <a:rPr lang="en-US" sz="1600" b="1" dirty="0" smtClean="0"/>
                        <a:t>.***</a:t>
                      </a:r>
                      <a:endParaRPr lang="en-US" sz="1600" b="1" dirty="0"/>
                    </a:p>
                  </a:txBody>
                  <a:tcPr>
                    <a:noFill/>
                  </a:tcPr>
                </a:tc>
                <a:tc>
                  <a:txBody>
                    <a:bodyPr/>
                    <a:lstStyle/>
                    <a:p>
                      <a:pPr algn="ctr"/>
                      <a:endParaRPr lang="en-US" sz="1600" b="1" dirty="0" smtClean="0"/>
                    </a:p>
                    <a:p>
                      <a:pPr algn="ctr"/>
                      <a:r>
                        <a:rPr lang="en-US" sz="1600" b="1" dirty="0" smtClean="0"/>
                        <a:t>8 </a:t>
                      </a:r>
                      <a:r>
                        <a:rPr lang="en-US" sz="1600" b="1" dirty="0" err="1" smtClean="0"/>
                        <a:t>mins</a:t>
                      </a:r>
                      <a:r>
                        <a:rPr lang="en-US" sz="1600" b="1" dirty="0" smtClean="0"/>
                        <a:t>. / 6 </a:t>
                      </a:r>
                      <a:r>
                        <a:rPr lang="en-US" sz="1600" b="1" dirty="0" err="1" smtClean="0"/>
                        <a:t>mins</a:t>
                      </a:r>
                      <a:r>
                        <a:rPr lang="en-US" sz="1600" b="1" dirty="0" smtClean="0"/>
                        <a:t>.**</a:t>
                      </a:r>
                      <a:endParaRPr lang="en-US" sz="1600" b="1" dirty="0"/>
                    </a:p>
                  </a:txBody>
                  <a:tcPr>
                    <a:noFill/>
                  </a:tcPr>
                </a:tc>
              </a:tr>
              <a:tr h="370840">
                <a:tc>
                  <a:txBody>
                    <a:bodyPr/>
                    <a:lstStyle/>
                    <a:p>
                      <a:r>
                        <a:rPr lang="en-US" sz="1600" b="1" u="sng" dirty="0" smtClean="0"/>
                        <a:t>Staffing /</a:t>
                      </a:r>
                      <a:r>
                        <a:rPr lang="en-US" sz="1600" b="1" u="sng" baseline="0" dirty="0" smtClean="0"/>
                        <a:t> Unit:</a:t>
                      </a:r>
                      <a:endParaRPr lang="en-US" sz="1600" b="1" u="sng" dirty="0"/>
                    </a:p>
                  </a:txBody>
                  <a:tcPr>
                    <a:noFill/>
                  </a:tcPr>
                </a:tc>
                <a:tc>
                  <a:txBody>
                    <a:bodyPr/>
                    <a:lstStyle/>
                    <a:p>
                      <a:endParaRPr lang="en-US" sz="1600" b="1" dirty="0"/>
                    </a:p>
                  </a:txBody>
                  <a:tcPr>
                    <a:noFill/>
                  </a:tcPr>
                </a:tc>
                <a:tc>
                  <a:txBody>
                    <a:bodyPr/>
                    <a:lstStyle/>
                    <a:p>
                      <a:pPr algn="ctr"/>
                      <a:endParaRPr lang="en-US" sz="1600" b="1" dirty="0"/>
                    </a:p>
                  </a:txBody>
                  <a:tcPr>
                    <a:noFill/>
                  </a:tcPr>
                </a:tc>
                <a:tc>
                  <a:txBody>
                    <a:bodyPr/>
                    <a:lstStyle/>
                    <a:p>
                      <a:pPr algn="ctr"/>
                      <a:endParaRPr lang="en-US" sz="1600" b="1" dirty="0"/>
                    </a:p>
                  </a:txBody>
                  <a:tcPr>
                    <a:noFill/>
                  </a:tcPr>
                </a:tc>
                <a:tc>
                  <a:txBody>
                    <a:bodyPr/>
                    <a:lstStyle/>
                    <a:p>
                      <a:pPr algn="ctr"/>
                      <a:endParaRPr lang="en-US" sz="1600" b="1" dirty="0"/>
                    </a:p>
                  </a:txBody>
                  <a:tcPr>
                    <a:noFill/>
                  </a:tcPr>
                </a:tc>
              </a:tr>
              <a:tr h="370840">
                <a:tc>
                  <a:txBody>
                    <a:bodyPr/>
                    <a:lstStyle/>
                    <a:p>
                      <a:r>
                        <a:rPr lang="en-US" sz="1600" b="1" u="none" dirty="0" smtClean="0"/>
                        <a:t>     -  Fire</a:t>
                      </a:r>
                      <a:endParaRPr lang="en-US" sz="1600" b="1" u="none" dirty="0"/>
                    </a:p>
                  </a:txBody>
                  <a:tcPr>
                    <a:noFill/>
                  </a:tcPr>
                </a:tc>
                <a:tc>
                  <a:txBody>
                    <a:bodyPr/>
                    <a:lstStyle/>
                    <a:p>
                      <a:endParaRPr lang="en-US" sz="1600" b="1" dirty="0"/>
                    </a:p>
                  </a:txBody>
                  <a:tcPr>
                    <a:noFill/>
                  </a:tcPr>
                </a:tc>
                <a:tc>
                  <a:txBody>
                    <a:bodyPr/>
                    <a:lstStyle/>
                    <a:p>
                      <a:pPr algn="ctr"/>
                      <a:r>
                        <a:rPr lang="en-US" sz="1600" b="1" dirty="0" smtClean="0"/>
                        <a:t>4</a:t>
                      </a:r>
                      <a:endParaRPr lang="en-US" sz="1600" b="1" dirty="0"/>
                    </a:p>
                  </a:txBody>
                  <a:tcPr>
                    <a:noFill/>
                  </a:tcPr>
                </a:tc>
                <a:tc>
                  <a:txBody>
                    <a:bodyPr/>
                    <a:lstStyle/>
                    <a:p>
                      <a:pPr algn="ctr"/>
                      <a:r>
                        <a:rPr lang="en-US" sz="1600" b="1" dirty="0" smtClean="0"/>
                        <a:t>6   /   10</a:t>
                      </a:r>
                      <a:endParaRPr lang="en-US" sz="1600" b="1" dirty="0"/>
                    </a:p>
                  </a:txBody>
                  <a:tcPr>
                    <a:noFill/>
                  </a:tcPr>
                </a:tc>
                <a:tc>
                  <a:txBody>
                    <a:bodyPr/>
                    <a:lstStyle/>
                    <a:p>
                      <a:pPr algn="ctr"/>
                      <a:endParaRPr lang="en-US" sz="1600" b="1" dirty="0"/>
                    </a:p>
                  </a:txBody>
                  <a:tcPr>
                    <a:noFill/>
                  </a:tcPr>
                </a:tc>
              </a:tr>
              <a:tr h="370840">
                <a:tc>
                  <a:txBody>
                    <a:bodyPr/>
                    <a:lstStyle/>
                    <a:p>
                      <a:r>
                        <a:rPr lang="en-US" sz="1600" b="1" dirty="0" smtClean="0"/>
                        <a:t>     -  ALS</a:t>
                      </a:r>
                      <a:endParaRPr lang="en-US" sz="1600" b="1" dirty="0"/>
                    </a:p>
                  </a:txBody>
                  <a:tcPr>
                    <a:noFill/>
                  </a:tcPr>
                </a:tc>
                <a:tc>
                  <a:txBody>
                    <a:bodyPr/>
                    <a:lstStyle/>
                    <a:p>
                      <a:endParaRPr lang="en-US" sz="1600" b="1"/>
                    </a:p>
                  </a:txBody>
                  <a:tcPr>
                    <a:noFill/>
                  </a:tcPr>
                </a:tc>
                <a:tc>
                  <a:txBody>
                    <a:bodyPr/>
                    <a:lstStyle/>
                    <a:p>
                      <a:pPr algn="ctr"/>
                      <a:endParaRPr lang="en-US" sz="1600" b="1" dirty="0"/>
                    </a:p>
                  </a:txBody>
                  <a:tcPr>
                    <a:noFill/>
                  </a:tcPr>
                </a:tc>
                <a:tc>
                  <a:txBody>
                    <a:bodyPr/>
                    <a:lstStyle/>
                    <a:p>
                      <a:pPr algn="ctr"/>
                      <a:endParaRPr lang="en-US" sz="1600" b="1"/>
                    </a:p>
                  </a:txBody>
                  <a:tcPr>
                    <a:noFill/>
                  </a:tcPr>
                </a:tc>
                <a:tc>
                  <a:txBody>
                    <a:bodyPr/>
                    <a:lstStyle/>
                    <a:p>
                      <a:pPr algn="ctr"/>
                      <a:r>
                        <a:rPr lang="en-US" sz="1600" b="1" dirty="0" smtClean="0"/>
                        <a:t>2 Paramedic</a:t>
                      </a:r>
                      <a:r>
                        <a:rPr lang="en-US" sz="1600" b="1" baseline="0" dirty="0" smtClean="0"/>
                        <a:t> / Unit</a:t>
                      </a:r>
                    </a:p>
                    <a:p>
                      <a:pPr algn="ctr"/>
                      <a:r>
                        <a:rPr lang="en-US" sz="1600" b="1" baseline="0" dirty="0" smtClean="0"/>
                        <a:t>Or Alt. Staffing</a:t>
                      </a:r>
                    </a:p>
                    <a:p>
                      <a:pPr algn="ctr"/>
                      <a:r>
                        <a:rPr lang="en-US" sz="1600" b="1" baseline="0" dirty="0" smtClean="0"/>
                        <a:t>1 Paramedic + 1 EMT</a:t>
                      </a:r>
                      <a:endParaRPr lang="en-US" sz="1600" b="1" dirty="0"/>
                    </a:p>
                  </a:txBody>
                  <a:tcPr>
                    <a:noFill/>
                  </a:tcPr>
                </a:tc>
              </a:tr>
              <a:tr h="370840">
                <a:tc>
                  <a:txBody>
                    <a:bodyPr/>
                    <a:lstStyle/>
                    <a:p>
                      <a:r>
                        <a:rPr lang="en-US" sz="1600" b="1" dirty="0" smtClean="0"/>
                        <a:t>     -  BLS (Non-Transport)</a:t>
                      </a:r>
                      <a:endParaRPr lang="en-US" sz="1600" b="1" dirty="0"/>
                    </a:p>
                  </a:txBody>
                  <a:tcPr>
                    <a:noFill/>
                  </a:tcPr>
                </a:tc>
                <a:tc>
                  <a:txBody>
                    <a:bodyPr/>
                    <a:lstStyle/>
                    <a:p>
                      <a:endParaRPr lang="en-US" sz="1600" b="1"/>
                    </a:p>
                  </a:txBody>
                  <a:tcPr>
                    <a:noFill/>
                  </a:tcPr>
                </a:tc>
                <a:tc>
                  <a:txBody>
                    <a:bodyPr/>
                    <a:lstStyle/>
                    <a:p>
                      <a:pPr algn="ctr"/>
                      <a:endParaRPr lang="en-US" sz="1600" b="1" dirty="0"/>
                    </a:p>
                  </a:txBody>
                  <a:tcPr>
                    <a:noFill/>
                  </a:tcPr>
                </a:tc>
                <a:tc>
                  <a:txBody>
                    <a:bodyPr/>
                    <a:lstStyle/>
                    <a:p>
                      <a:pPr algn="ctr"/>
                      <a:endParaRPr lang="en-US" sz="1600" b="1"/>
                    </a:p>
                  </a:txBody>
                  <a:tcPr>
                    <a:noFill/>
                  </a:tcPr>
                </a:tc>
                <a:tc>
                  <a:txBody>
                    <a:bodyPr/>
                    <a:lstStyle/>
                    <a:p>
                      <a:pPr algn="ctr"/>
                      <a:r>
                        <a:rPr lang="en-US" sz="1600" b="1" dirty="0" smtClean="0"/>
                        <a:t>1 EMT / Unit</a:t>
                      </a:r>
                      <a:endParaRPr lang="en-US" sz="1600" b="1" dirty="0"/>
                    </a:p>
                  </a:txBody>
                  <a:tcPr>
                    <a:noFill/>
                  </a:tcPr>
                </a:tc>
              </a:tr>
              <a:tr h="370840">
                <a:tc>
                  <a:txBody>
                    <a:bodyPr/>
                    <a:lstStyle/>
                    <a:p>
                      <a:r>
                        <a:rPr lang="en-US" sz="1600" b="1" dirty="0" smtClean="0"/>
                        <a:t>     -  BLS (Transport)</a:t>
                      </a:r>
                      <a:endParaRPr lang="en-US" sz="1600" b="1" dirty="0"/>
                    </a:p>
                  </a:txBody>
                  <a:tcPr>
                    <a:noFill/>
                  </a:tcPr>
                </a:tc>
                <a:tc>
                  <a:txBody>
                    <a:bodyPr/>
                    <a:lstStyle/>
                    <a:p>
                      <a:endParaRPr lang="en-US" sz="1600" b="1" dirty="0"/>
                    </a:p>
                  </a:txBody>
                  <a:tcPr>
                    <a:noFill/>
                  </a:tcPr>
                </a:tc>
                <a:tc>
                  <a:txBody>
                    <a:bodyPr/>
                    <a:lstStyle/>
                    <a:p>
                      <a:pPr algn="ctr"/>
                      <a:endParaRPr lang="en-US" sz="1600" b="1" dirty="0"/>
                    </a:p>
                  </a:txBody>
                  <a:tcPr>
                    <a:noFill/>
                  </a:tcPr>
                </a:tc>
                <a:tc>
                  <a:txBody>
                    <a:bodyPr/>
                    <a:lstStyle/>
                    <a:p>
                      <a:pPr algn="ctr"/>
                      <a:endParaRPr lang="en-US" sz="1600" b="1"/>
                    </a:p>
                  </a:txBody>
                  <a:tcPr>
                    <a:noFill/>
                  </a:tcPr>
                </a:tc>
                <a:tc>
                  <a:txBody>
                    <a:bodyPr/>
                    <a:lstStyle/>
                    <a:p>
                      <a:pPr algn="ctr"/>
                      <a:r>
                        <a:rPr lang="en-US" sz="1600" b="1" dirty="0" smtClean="0"/>
                        <a:t>2 EMT / Unit</a:t>
                      </a:r>
                      <a:endParaRPr lang="en-US" sz="1600" b="1" dirty="0"/>
                    </a:p>
                  </a:txBody>
                  <a:tcPr>
                    <a:noFill/>
                  </a:tcPr>
                </a:tc>
              </a:tr>
            </a:tbl>
          </a:graphicData>
        </a:graphic>
      </p:graphicFrame>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9</a:t>
            </a:fld>
            <a:endParaRPr lang="en-US"/>
          </a:p>
        </p:txBody>
      </p:sp>
      <p:sp>
        <p:nvSpPr>
          <p:cNvPr id="7" name="TextBox 6"/>
          <p:cNvSpPr txBox="1"/>
          <p:nvPr/>
        </p:nvSpPr>
        <p:spPr>
          <a:xfrm>
            <a:off x="533400" y="5638800"/>
            <a:ext cx="3965060" cy="738664"/>
          </a:xfrm>
          <a:prstGeom prst="rect">
            <a:avLst/>
          </a:prstGeom>
          <a:noFill/>
        </p:spPr>
        <p:txBody>
          <a:bodyPr wrap="none" rtlCol="0">
            <a:spAutoFit/>
          </a:bodyPr>
          <a:lstStyle/>
          <a:p>
            <a:r>
              <a:rPr lang="en-US" sz="1400" b="1" dirty="0" smtClean="0"/>
              <a:t>*         OCMCA = Oakland County Medical Authority</a:t>
            </a:r>
          </a:p>
          <a:p>
            <a:r>
              <a:rPr lang="en-US" sz="1400" b="1" dirty="0" smtClean="0"/>
              <a:t>**       90% </a:t>
            </a:r>
            <a:r>
              <a:rPr lang="en-US" sz="1400" b="1" dirty="0" err="1" smtClean="0"/>
              <a:t>Fractile</a:t>
            </a:r>
            <a:endParaRPr lang="en-US" sz="1400" b="1" dirty="0" smtClean="0"/>
          </a:p>
          <a:p>
            <a:r>
              <a:rPr lang="en-US" sz="1400" b="1" dirty="0" smtClean="0"/>
              <a:t>***    80% </a:t>
            </a:r>
            <a:r>
              <a:rPr lang="en-US" sz="1400" b="1" dirty="0" err="1" smtClean="0"/>
              <a:t>Fractile</a:t>
            </a:r>
            <a:endParaRPr lang="en-US" sz="1400" b="1" dirty="0" smtClean="0"/>
          </a:p>
        </p:txBody>
      </p:sp>
      <p:sp>
        <p:nvSpPr>
          <p:cNvPr id="8" name="TextBox 7"/>
          <p:cNvSpPr txBox="1"/>
          <p:nvPr/>
        </p:nvSpPr>
        <p:spPr>
          <a:xfrm>
            <a:off x="5486400" y="5791200"/>
            <a:ext cx="3270447" cy="523220"/>
          </a:xfrm>
          <a:prstGeom prst="rect">
            <a:avLst/>
          </a:prstGeom>
          <a:noFill/>
        </p:spPr>
        <p:txBody>
          <a:bodyPr wrap="none" rtlCol="0">
            <a:spAutoFit/>
          </a:bodyPr>
          <a:lstStyle/>
          <a:p>
            <a:pPr>
              <a:buFont typeface="Arial" pitchFamily="34" charset="0"/>
              <a:buChar char="•"/>
            </a:pPr>
            <a:r>
              <a:rPr lang="en-US" sz="1400" b="1" dirty="0" smtClean="0"/>
              <a:t>  Rural:     Less Than 500 people / sq. mi.</a:t>
            </a:r>
          </a:p>
          <a:p>
            <a:pPr>
              <a:buFont typeface="Arial" pitchFamily="34" charset="0"/>
              <a:buChar char="•"/>
            </a:pPr>
            <a:r>
              <a:rPr lang="en-US" sz="1400" b="1" dirty="0" smtClean="0"/>
              <a:t>  Suburban :  500 – 1000 people / sq. mi. </a:t>
            </a:r>
            <a:endParaRPr lang="en-US" sz="1400" b="1" dirty="0"/>
          </a:p>
        </p:txBody>
      </p:sp>
      <p:sp>
        <p:nvSpPr>
          <p:cNvPr id="9" name="Rectangle 8"/>
          <p:cNvSpPr/>
          <p:nvPr/>
        </p:nvSpPr>
        <p:spPr>
          <a:xfrm>
            <a:off x="152400" y="1524000"/>
            <a:ext cx="8763000" cy="403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ISO Public Protection Classification</a:t>
            </a:r>
            <a:endParaRPr lang="en-US" sz="2800" b="1" u="sng" dirty="0"/>
          </a:p>
        </p:txBody>
      </p:sp>
      <p:sp>
        <p:nvSpPr>
          <p:cNvPr id="3" name="Content Placeholder 2"/>
          <p:cNvSpPr>
            <a:spLocks noGrp="1"/>
          </p:cNvSpPr>
          <p:nvPr>
            <p:ph idx="1"/>
          </p:nvPr>
        </p:nvSpPr>
        <p:spPr/>
        <p:txBody>
          <a:bodyPr>
            <a:normAutofit/>
          </a:bodyPr>
          <a:lstStyle/>
          <a:p>
            <a:r>
              <a:rPr lang="en-US" sz="1800" b="1" dirty="0" smtClean="0"/>
              <a:t>ISO collects information on municipal fire-protection capabilities through on-site assessments. Data includes:</a:t>
            </a:r>
          </a:p>
          <a:p>
            <a:endParaRPr lang="en-US" sz="1800" b="1" dirty="0" smtClean="0"/>
          </a:p>
          <a:p>
            <a:pPr lvl="1"/>
            <a:r>
              <a:rPr lang="en-US" sz="1400" b="1" dirty="0" smtClean="0"/>
              <a:t>FIRE-ALARMS AND COMMUNICATIONS SYSTEMS	</a:t>
            </a:r>
          </a:p>
          <a:p>
            <a:pPr lvl="2"/>
            <a:r>
              <a:rPr lang="en-US" sz="1200" b="1" dirty="0" smtClean="0"/>
              <a:t>alarm dispatch, circuits, radio and telephone facilities, alarm facilities, equipment for power supply, overall system operation</a:t>
            </a:r>
            <a:r>
              <a:rPr lang="en-US" sz="1000" b="1" dirty="0" smtClean="0"/>
              <a:t>	</a:t>
            </a:r>
          </a:p>
          <a:p>
            <a:pPr lvl="1"/>
            <a:r>
              <a:rPr lang="en-US" sz="1400" b="1" dirty="0" smtClean="0"/>
              <a:t>FIRE DEPARTMENT	</a:t>
            </a:r>
          </a:p>
          <a:p>
            <a:pPr lvl="2"/>
            <a:r>
              <a:rPr lang="en-US" sz="1200" b="1" dirty="0" smtClean="0"/>
              <a:t>fire station, apparatus, and equipment, pumper tests, aerial ladder and elevating platform test, drills and training, department personnel, firefighter response</a:t>
            </a:r>
            <a:r>
              <a:rPr lang="en-US" sz="1000" b="1" dirty="0" smtClean="0"/>
              <a:t>	</a:t>
            </a:r>
          </a:p>
          <a:p>
            <a:pPr lvl="1"/>
            <a:r>
              <a:rPr lang="en-US" sz="1400" b="1" dirty="0" smtClean="0"/>
              <a:t>WATER SUPPLY	</a:t>
            </a:r>
          </a:p>
          <a:p>
            <a:pPr lvl="2"/>
            <a:r>
              <a:rPr lang="en-US" sz="1200" b="1" dirty="0" smtClean="0"/>
              <a:t>water pumping equipment, needed fire flow, hydrant flow tests, hydrant condition, identifying locations of: supply and storage facilities, mains, pressure zones, and valves, hydrants, new streets</a:t>
            </a:r>
          </a:p>
          <a:p>
            <a:pPr lvl="2"/>
            <a:endParaRPr lang="en-US" sz="1200" b="1" dirty="0" smtClean="0"/>
          </a:p>
          <a:p>
            <a:pPr lvl="2"/>
            <a:endParaRPr lang="en-US" sz="1200" b="1" dirty="0" smtClean="0"/>
          </a:p>
          <a:p>
            <a:r>
              <a:rPr lang="en-US" sz="1800" b="1" dirty="0" smtClean="0">
                <a:solidFill>
                  <a:srgbClr val="FF0000"/>
                </a:solidFill>
              </a:rPr>
              <a:t>Oakland Township ISO Rating = 5  (2004)</a:t>
            </a:r>
          </a:p>
          <a:p>
            <a:pPr lvl="1"/>
            <a:r>
              <a:rPr lang="en-US" sz="1400" b="1" dirty="0" smtClean="0">
                <a:solidFill>
                  <a:srgbClr val="FF0000"/>
                </a:solidFill>
              </a:rPr>
              <a:t>Rating of 5 = Top 25% of all U.S. ratings</a:t>
            </a:r>
          </a:p>
          <a:p>
            <a:pPr lvl="1"/>
            <a:r>
              <a:rPr lang="en-US" sz="1400" b="1" dirty="0" smtClean="0">
                <a:solidFill>
                  <a:srgbClr val="FF0000"/>
                </a:solidFill>
              </a:rPr>
              <a:t>Rating of 4 = Top 10% of all U.S. ratings </a:t>
            </a:r>
            <a:r>
              <a:rPr lang="en-US" sz="1400" b="1" dirty="0" smtClean="0"/>
              <a:t>	</a:t>
            </a:r>
          </a:p>
          <a:p>
            <a:pPr>
              <a:buNone/>
            </a:pPr>
            <a:endParaRPr lang="en-US" sz="1800"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Benchmark Analysis</a:t>
            </a:r>
            <a:endParaRPr lang="en-US" sz="4800" b="1" dirty="0"/>
          </a:p>
        </p:txBody>
      </p:sp>
      <p:sp>
        <p:nvSpPr>
          <p:cNvPr id="4" name="Footer Placeholder 3"/>
          <p:cNvSpPr>
            <a:spLocks noGrp="1"/>
          </p:cNvSpPr>
          <p:nvPr>
            <p:ph type="ftr" sz="quarter" idx="11"/>
          </p:nvPr>
        </p:nvSpPr>
        <p:spPr/>
        <p:txBody>
          <a:bodyPr/>
          <a:lstStyle/>
          <a:p>
            <a:r>
              <a:rPr lang="en-US" dirty="0" smtClean="0"/>
              <a:t>DRAFT</a:t>
            </a:r>
            <a:endParaRPr lang="en-US" dirty="0"/>
          </a:p>
        </p:txBody>
      </p:sp>
      <p:sp>
        <p:nvSpPr>
          <p:cNvPr id="5" name="Slide Number Placeholder 4"/>
          <p:cNvSpPr>
            <a:spLocks noGrp="1"/>
          </p:cNvSpPr>
          <p:nvPr>
            <p:ph type="sldNum" sz="quarter" idx="12"/>
          </p:nvPr>
        </p:nvSpPr>
        <p:spPr/>
        <p:txBody>
          <a:bodyPr/>
          <a:lstStyle/>
          <a:p>
            <a:fld id="{0E29C6CF-C142-477D-BADE-5E4DB9AA98E7}"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Population Comparisons</a:t>
            </a:r>
            <a:endParaRPr lang="en-US" sz="2800" b="1" u="sng" dirty="0"/>
          </a:p>
        </p:txBody>
      </p:sp>
      <p:sp>
        <p:nvSpPr>
          <p:cNvPr id="4" name="Footer Placeholder 3"/>
          <p:cNvSpPr>
            <a:spLocks noGrp="1"/>
          </p:cNvSpPr>
          <p:nvPr>
            <p:ph type="ftr" sz="quarter" idx="11"/>
          </p:nvPr>
        </p:nvSpPr>
        <p:spPr/>
        <p:txBody>
          <a:bodyPr/>
          <a:lstStyle/>
          <a:p>
            <a:r>
              <a:rPr lang="en-US" dirty="0" smtClean="0"/>
              <a:t>DRAFT</a:t>
            </a:r>
            <a:endParaRPr lang="en-US" dirty="0"/>
          </a:p>
        </p:txBody>
      </p:sp>
      <p:sp>
        <p:nvSpPr>
          <p:cNvPr id="5" name="Slide Number Placeholder 4"/>
          <p:cNvSpPr>
            <a:spLocks noGrp="1"/>
          </p:cNvSpPr>
          <p:nvPr>
            <p:ph type="sldNum" sz="quarter" idx="12"/>
          </p:nvPr>
        </p:nvSpPr>
        <p:spPr/>
        <p:txBody>
          <a:bodyPr/>
          <a:lstStyle/>
          <a:p>
            <a:fld id="{0E29C6CF-C142-477D-BADE-5E4DB9AA98E7}" type="slidenum">
              <a:rPr lang="en-US" smtClean="0"/>
              <a:pPr/>
              <a:t>12</a:t>
            </a:fld>
            <a:endParaRPr lang="en-US" dirty="0"/>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38200" y="6324600"/>
            <a:ext cx="2200346" cy="307777"/>
          </a:xfrm>
          <a:prstGeom prst="rect">
            <a:avLst/>
          </a:prstGeom>
          <a:noFill/>
        </p:spPr>
        <p:txBody>
          <a:bodyPr wrap="none" rtlCol="0">
            <a:spAutoFit/>
          </a:bodyPr>
          <a:lstStyle/>
          <a:p>
            <a:r>
              <a:rPr lang="en-US" sz="1400" b="1" dirty="0" smtClean="0"/>
              <a:t>* City of Rochester = 13680</a:t>
            </a:r>
            <a:endParaRPr lang="en-US" sz="1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Population Comparisons</a:t>
            </a:r>
            <a:endParaRPr lang="en-US" sz="2800" b="1" u="sng" dirty="0"/>
          </a:p>
        </p:txBody>
      </p:sp>
      <p:sp>
        <p:nvSpPr>
          <p:cNvPr id="4" name="Footer Placeholder 3"/>
          <p:cNvSpPr>
            <a:spLocks noGrp="1"/>
          </p:cNvSpPr>
          <p:nvPr>
            <p:ph type="ftr" sz="quarter" idx="11"/>
          </p:nvPr>
        </p:nvSpPr>
        <p:spPr/>
        <p:txBody>
          <a:bodyPr/>
          <a:lstStyle/>
          <a:p>
            <a:r>
              <a:rPr lang="en-US" dirty="0" smtClean="0"/>
              <a:t>DRAFT</a:t>
            </a:r>
            <a:endParaRPr lang="en-US" dirty="0"/>
          </a:p>
        </p:txBody>
      </p:sp>
      <p:sp>
        <p:nvSpPr>
          <p:cNvPr id="5" name="Slide Number Placeholder 4"/>
          <p:cNvSpPr>
            <a:spLocks noGrp="1"/>
          </p:cNvSpPr>
          <p:nvPr>
            <p:ph type="sldNum" sz="quarter" idx="12"/>
          </p:nvPr>
        </p:nvSpPr>
        <p:spPr/>
        <p:txBody>
          <a:bodyPr/>
          <a:lstStyle/>
          <a:p>
            <a:fld id="{0E29C6CF-C142-477D-BADE-5E4DB9AA98E7}" type="slidenum">
              <a:rPr lang="en-US" smtClean="0"/>
              <a:pPr/>
              <a:t>13</a:t>
            </a:fld>
            <a:endParaRPr lang="en-US" dirty="0"/>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 6"/>
          <p:cNvSpPr/>
          <p:nvPr/>
        </p:nvSpPr>
        <p:spPr>
          <a:xfrm>
            <a:off x="3962400" y="2362200"/>
            <a:ext cx="3429000" cy="2971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6248400"/>
            <a:ext cx="2636363" cy="307777"/>
          </a:xfrm>
          <a:prstGeom prst="rect">
            <a:avLst/>
          </a:prstGeom>
          <a:noFill/>
        </p:spPr>
        <p:txBody>
          <a:bodyPr wrap="none" rtlCol="0">
            <a:spAutoFit/>
          </a:bodyPr>
          <a:lstStyle/>
          <a:p>
            <a:r>
              <a:rPr lang="en-US" sz="1400" b="1" dirty="0" smtClean="0"/>
              <a:t>* City of Rochester = 3572/</a:t>
            </a:r>
            <a:r>
              <a:rPr lang="en-US" sz="1400" b="1" dirty="0" err="1" smtClean="0"/>
              <a:t>sq.mi</a:t>
            </a:r>
            <a:r>
              <a:rPr lang="en-US" sz="1400" b="1" dirty="0" smtClean="0"/>
              <a:t>.</a:t>
            </a:r>
            <a:endParaRPr lang="en-US"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Number of Fire Stations</a:t>
            </a:r>
            <a:endParaRPr lang="en-US" sz="2800" b="1" u="sng"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14</a:t>
            </a:fld>
            <a:endParaRPr lang="en-US"/>
          </a:p>
        </p:txBody>
      </p:sp>
      <p:graphicFrame>
        <p:nvGraphicFramePr>
          <p:cNvPr id="10" name="Content Placeholder 9"/>
          <p:cNvGraphicFramePr>
            <a:graphicFrameLocks noGrp="1"/>
          </p:cNvGraphicFramePr>
          <p:nvPr>
            <p:ph idx="1"/>
          </p:nvPr>
        </p:nvGraphicFramePr>
        <p:xfrm>
          <a:off x="457200" y="16764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Number of Fire/EMS Full Time Employees </a:t>
            </a:r>
            <a:endParaRPr lang="en-US" sz="2800" b="1" u="sng"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15</a:t>
            </a:fld>
            <a:endParaRPr lang="en-US"/>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85800" y="6248400"/>
            <a:ext cx="2628540" cy="369332"/>
          </a:xfrm>
          <a:prstGeom prst="rect">
            <a:avLst/>
          </a:prstGeom>
          <a:noFill/>
        </p:spPr>
        <p:txBody>
          <a:bodyPr wrap="none" rtlCol="0">
            <a:spAutoFit/>
          </a:bodyPr>
          <a:lstStyle/>
          <a:p>
            <a:r>
              <a:rPr lang="en-US" b="1" dirty="0" smtClean="0"/>
              <a:t>FT =  Full Time Employees</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Number of Fire/EMS POC’s</a:t>
            </a:r>
            <a:endParaRPr lang="en-US" sz="2800" b="1" u="sng"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16</a:t>
            </a:fld>
            <a:endParaRPr lang="en-US"/>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Fire/EMS FT Unit Staffing*</a:t>
            </a:r>
            <a:endParaRPr lang="en-US" sz="2800" b="1" u="sng"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17</a:t>
            </a:fld>
            <a:endParaRPr lang="en-US"/>
          </a:p>
        </p:txBody>
      </p:sp>
      <p:graphicFrame>
        <p:nvGraphicFramePr>
          <p:cNvPr id="6" name="Content Placeholder 5"/>
          <p:cNvGraphicFramePr>
            <a:graphicFrameLocks noGrp="1"/>
          </p:cNvGraphicFramePr>
          <p:nvPr>
            <p:ph idx="1"/>
          </p:nvPr>
        </p:nvGraphicFramePr>
        <p:xfrm>
          <a:off x="228600" y="19050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733800" y="1295400"/>
            <a:ext cx="1805110" cy="1015663"/>
          </a:xfrm>
          <a:prstGeom prst="rect">
            <a:avLst/>
          </a:prstGeom>
          <a:noFill/>
        </p:spPr>
        <p:txBody>
          <a:bodyPr wrap="none" rtlCol="0">
            <a:spAutoFit/>
          </a:bodyPr>
          <a:lstStyle/>
          <a:p>
            <a:r>
              <a:rPr lang="en-US" sz="1400" b="1" dirty="0" smtClean="0">
                <a:solidFill>
                  <a:srgbClr val="FF0000"/>
                </a:solidFill>
              </a:rPr>
              <a:t>1 Station: 2 FT/Unit</a:t>
            </a:r>
          </a:p>
          <a:p>
            <a:r>
              <a:rPr lang="en-US" sz="1400" b="1" dirty="0" smtClean="0">
                <a:solidFill>
                  <a:srgbClr val="FF0000"/>
                </a:solidFill>
              </a:rPr>
              <a:t>1 Station:  1 FT/Unit</a:t>
            </a:r>
          </a:p>
          <a:p>
            <a:r>
              <a:rPr lang="en-US" sz="1400" b="1" dirty="0" smtClean="0">
                <a:solidFill>
                  <a:srgbClr val="FF0000"/>
                </a:solidFill>
              </a:rPr>
              <a:t>1 Station:  Unmanned</a:t>
            </a:r>
          </a:p>
          <a:p>
            <a:endParaRPr lang="en-US" dirty="0"/>
          </a:p>
        </p:txBody>
      </p:sp>
      <p:sp>
        <p:nvSpPr>
          <p:cNvPr id="10" name="Rectangle 9"/>
          <p:cNvSpPr/>
          <p:nvPr/>
        </p:nvSpPr>
        <p:spPr>
          <a:xfrm>
            <a:off x="3733800" y="1219200"/>
            <a:ext cx="1828800" cy="838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33400" y="6172200"/>
            <a:ext cx="4732193" cy="338554"/>
          </a:xfrm>
          <a:prstGeom prst="rect">
            <a:avLst/>
          </a:prstGeom>
          <a:noFill/>
        </p:spPr>
        <p:txBody>
          <a:bodyPr wrap="none" rtlCol="0">
            <a:spAutoFit/>
          </a:bodyPr>
          <a:lstStyle/>
          <a:p>
            <a:r>
              <a:rPr lang="en-US" sz="1600" b="1" dirty="0" smtClean="0">
                <a:solidFill>
                  <a:srgbClr val="FF0000"/>
                </a:solidFill>
              </a:rPr>
              <a:t>*  All Townships Provide ALS EMS &amp; Transport Service</a:t>
            </a:r>
            <a:endParaRPr lang="en-US" sz="1600"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Benchmark Communities Fire Chief’s Comments</a:t>
            </a:r>
            <a:endParaRPr lang="en-US" sz="2800" b="1" u="sng" dirty="0"/>
          </a:p>
        </p:txBody>
      </p:sp>
      <p:sp>
        <p:nvSpPr>
          <p:cNvPr id="3" name="Content Placeholder 2"/>
          <p:cNvSpPr>
            <a:spLocks noGrp="1"/>
          </p:cNvSpPr>
          <p:nvPr>
            <p:ph idx="1"/>
          </p:nvPr>
        </p:nvSpPr>
        <p:spPr/>
        <p:txBody>
          <a:bodyPr>
            <a:normAutofit/>
          </a:bodyPr>
          <a:lstStyle/>
          <a:p>
            <a:r>
              <a:rPr lang="en-US" sz="1800" b="1" dirty="0" smtClean="0"/>
              <a:t>Rationale For 2 FT / Unit Staffing:</a:t>
            </a:r>
          </a:p>
          <a:p>
            <a:endParaRPr lang="en-US" sz="1600" b="1" dirty="0" smtClean="0"/>
          </a:p>
          <a:p>
            <a:pPr lvl="1"/>
            <a:r>
              <a:rPr lang="en-US" sz="1600" b="1" dirty="0" smtClean="0"/>
              <a:t>Front load our vehicles with the appropriate staffing</a:t>
            </a:r>
          </a:p>
          <a:p>
            <a:pPr lvl="1"/>
            <a:r>
              <a:rPr lang="en-US" sz="1600" b="1" dirty="0" smtClean="0"/>
              <a:t>Prudent staffing models</a:t>
            </a:r>
          </a:p>
          <a:p>
            <a:pPr lvl="1"/>
            <a:r>
              <a:rPr lang="en-US" sz="1600" b="1" dirty="0" smtClean="0"/>
              <a:t>NFPA Standards</a:t>
            </a:r>
          </a:p>
          <a:p>
            <a:pPr lvl="1"/>
            <a:r>
              <a:rPr lang="en-US" sz="1600" b="1" dirty="0" smtClean="0"/>
              <a:t>Enhance pre-hospital care</a:t>
            </a:r>
          </a:p>
          <a:p>
            <a:pPr lvl="1"/>
            <a:r>
              <a:rPr lang="en-US" sz="1600" b="1" dirty="0" smtClean="0"/>
              <a:t>1 medic is limited in providing effective intervening ALS care</a:t>
            </a:r>
          </a:p>
          <a:p>
            <a:pPr lvl="1"/>
            <a:r>
              <a:rPr lang="en-US" sz="1600" b="1" dirty="0" smtClean="0"/>
              <a:t>Quicker response time</a:t>
            </a:r>
          </a:p>
          <a:p>
            <a:pPr lvl="1"/>
            <a:r>
              <a:rPr lang="en-US" sz="1600" b="1" dirty="0" smtClean="0"/>
              <a:t>Increased run volume</a:t>
            </a:r>
          </a:p>
          <a:p>
            <a:pPr lvl="1"/>
            <a:r>
              <a:rPr lang="en-US" sz="1600" b="1" dirty="0" smtClean="0"/>
              <a:t>Command officer on every scene</a:t>
            </a:r>
          </a:p>
          <a:p>
            <a:pPr lvl="1"/>
            <a:r>
              <a:rPr lang="en-US" sz="1600" b="1" dirty="0" smtClean="0"/>
              <a:t>Community expectations</a:t>
            </a:r>
          </a:p>
          <a:p>
            <a:pPr lvl="2">
              <a:buNone/>
            </a:pPr>
            <a:endParaRPr lang="en-US" sz="800"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Fire/EMS Millage Revenue &amp; Operating Costs</a:t>
            </a:r>
            <a:br>
              <a:rPr lang="en-US" sz="2800" b="1" u="sng" dirty="0" smtClean="0"/>
            </a:br>
            <a:r>
              <a:rPr lang="en-US" sz="2800" b="1" u="sng" dirty="0" smtClean="0"/>
              <a:t>(MM$)</a:t>
            </a:r>
            <a:endParaRPr lang="en-US" sz="2800" b="1" u="sng"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19</a:t>
            </a:fld>
            <a:endParaRPr lang="en-US"/>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724400" y="1905000"/>
            <a:ext cx="4346190" cy="646331"/>
          </a:xfrm>
          <a:prstGeom prst="rect">
            <a:avLst/>
          </a:prstGeom>
          <a:noFill/>
        </p:spPr>
        <p:txBody>
          <a:bodyPr wrap="none" rtlCol="0">
            <a:spAutoFit/>
          </a:bodyPr>
          <a:lstStyle/>
          <a:p>
            <a:r>
              <a:rPr lang="en-US" b="1" dirty="0" smtClean="0">
                <a:solidFill>
                  <a:schemeClr val="accent1"/>
                </a:solidFill>
              </a:rPr>
              <a:t>      </a:t>
            </a:r>
            <a:r>
              <a:rPr lang="en-US" b="1" dirty="0" smtClean="0">
                <a:solidFill>
                  <a:schemeClr val="accent2"/>
                </a:solidFill>
              </a:rPr>
              <a:t>Ave. Benchmark Millage:   $2.2MM</a:t>
            </a:r>
          </a:p>
          <a:p>
            <a:r>
              <a:rPr lang="en-US" b="1" dirty="0" smtClean="0">
                <a:solidFill>
                  <a:schemeClr val="tx2"/>
                </a:solidFill>
              </a:rPr>
              <a:t>Ave. Benchmark Operating Costs:  $2.8MM</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u="sng" dirty="0" smtClean="0"/>
              <a:t>Fire/EMS Millage Revenue &amp; Operating Costs</a:t>
            </a:r>
            <a:br>
              <a:rPr lang="en-US" sz="2400" b="1" u="sng" dirty="0" smtClean="0"/>
            </a:br>
            <a:r>
              <a:rPr lang="en-US" sz="2400" b="1" u="sng" dirty="0" smtClean="0"/>
              <a:t>Per Capita</a:t>
            </a:r>
            <a:endParaRPr lang="en-US" sz="2400"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20</a:t>
            </a:fld>
            <a:endParaRPr lang="en-US"/>
          </a:p>
        </p:txBody>
      </p:sp>
      <p:graphicFrame>
        <p:nvGraphicFramePr>
          <p:cNvPr id="7" name="Content Placeholder 6"/>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Current State</a:t>
            </a:r>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792162"/>
          </a:xfrm>
        </p:spPr>
        <p:txBody>
          <a:bodyPr>
            <a:normAutofit/>
          </a:bodyPr>
          <a:lstStyle/>
          <a:p>
            <a:r>
              <a:rPr lang="en-US" sz="2400" b="1" u="sng" dirty="0" smtClean="0"/>
              <a:t>OTFD Current State</a:t>
            </a:r>
            <a:endParaRPr lang="en-US" sz="2400" b="1" u="sng" dirty="0"/>
          </a:p>
        </p:txBody>
      </p:sp>
      <p:graphicFrame>
        <p:nvGraphicFramePr>
          <p:cNvPr id="6" name="Content Placeholder 5"/>
          <p:cNvGraphicFramePr>
            <a:graphicFrameLocks noGrp="1"/>
          </p:cNvGraphicFramePr>
          <p:nvPr>
            <p:ph idx="1"/>
          </p:nvPr>
        </p:nvGraphicFramePr>
        <p:xfrm>
          <a:off x="457200" y="1066800"/>
          <a:ext cx="8229600" cy="5164455"/>
        </p:xfrm>
        <a:graphic>
          <a:graphicData uri="http://schemas.openxmlformats.org/drawingml/2006/table">
            <a:tbl>
              <a:tblPr firstRow="1" bandRow="1">
                <a:tableStyleId>{5C22544A-7EE6-4342-B048-85BDC9FD1C3A}</a:tableStyleId>
              </a:tblPr>
              <a:tblGrid>
                <a:gridCol w="4191000"/>
                <a:gridCol w="4038600"/>
              </a:tblGrid>
              <a:tr h="370840">
                <a:tc>
                  <a:txBody>
                    <a:bodyPr/>
                    <a:lstStyle/>
                    <a:p>
                      <a:pPr algn="r" fontAlgn="b"/>
                      <a:r>
                        <a:rPr lang="en-US" sz="1400" b="1" i="0" u="none" strike="noStrike" dirty="0" smtClean="0">
                          <a:solidFill>
                            <a:srgbClr val="000000"/>
                          </a:solidFill>
                          <a:latin typeface="Calibri"/>
                        </a:rPr>
                        <a:t>Population </a:t>
                      </a:r>
                      <a:r>
                        <a:rPr lang="en-US" sz="1400" b="1" i="0" u="none" strike="noStrike" dirty="0" smtClean="0">
                          <a:solidFill>
                            <a:srgbClr val="000000"/>
                          </a:solidFill>
                          <a:latin typeface="+mn-lt"/>
                        </a:rPr>
                        <a:t>(2014 SEMCOG Est.)</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18132 </a:t>
                      </a:r>
                      <a:endParaRPr lang="en-US" sz="1400" b="1" i="0" u="none" strike="noStrike" dirty="0">
                        <a:solidFill>
                          <a:srgbClr val="000000"/>
                        </a:solidFill>
                        <a:latin typeface="Calibri"/>
                      </a:endParaRPr>
                    </a:p>
                  </a:txBody>
                  <a:tcPr marL="9525" marR="9525" marT="9525" marB="0" anchor="b">
                    <a:noFill/>
                  </a:tcPr>
                </a:tc>
              </a:tr>
              <a:tr h="370840">
                <a:tc>
                  <a:txBody>
                    <a:bodyPr/>
                    <a:lstStyle/>
                    <a:p>
                      <a:pPr algn="r" fontAlgn="b"/>
                      <a:r>
                        <a:rPr lang="en-US" sz="1400" b="1" i="0" u="none" strike="noStrike" dirty="0">
                          <a:solidFill>
                            <a:srgbClr val="000000"/>
                          </a:solidFill>
                          <a:latin typeface="Calibri"/>
                        </a:rPr>
                        <a:t>Density (Residents/</a:t>
                      </a:r>
                      <a:r>
                        <a:rPr lang="en-US" sz="1400" b="1" i="0" u="none" strike="noStrike" dirty="0" err="1">
                          <a:solidFill>
                            <a:srgbClr val="000000"/>
                          </a:solidFill>
                          <a:latin typeface="Calibri"/>
                        </a:rPr>
                        <a:t>sq.mi</a:t>
                      </a:r>
                      <a:r>
                        <a:rPr lang="en-US" sz="1400" b="1" i="0" u="none" strike="noStrike" dirty="0">
                          <a:solidFill>
                            <a:srgbClr val="000000"/>
                          </a:solidFill>
                          <a:latin typeface="Calibri"/>
                        </a:rPr>
                        <a:t>.):</a:t>
                      </a:r>
                    </a:p>
                  </a:txBody>
                  <a:tcPr marL="9525" marR="9525" marT="9525" marB="0" anchor="b">
                    <a:noFill/>
                  </a:tcPr>
                </a:tc>
                <a:tc>
                  <a:txBody>
                    <a:bodyPr/>
                    <a:lstStyle/>
                    <a:p>
                      <a:pPr algn="ctr" fontAlgn="b"/>
                      <a:r>
                        <a:rPr lang="en-US" sz="1400" b="1" i="0" u="none" strike="noStrike" dirty="0" smtClean="0">
                          <a:solidFill>
                            <a:srgbClr val="000000"/>
                          </a:solidFill>
                          <a:latin typeface="Calibri"/>
                        </a:rPr>
                        <a:t>492   </a:t>
                      </a:r>
                      <a:endParaRPr lang="en-US" sz="1400" b="1" i="0" u="none" strike="noStrike" dirty="0">
                        <a:solidFill>
                          <a:srgbClr val="000000"/>
                        </a:solidFill>
                        <a:latin typeface="Calibri"/>
                      </a:endParaRPr>
                    </a:p>
                  </a:txBody>
                  <a:tcPr marL="9525" marR="9525" marT="9525" marB="0" anchor="b">
                    <a:noFill/>
                  </a:tcPr>
                </a:tc>
              </a:tr>
              <a:tr h="370840">
                <a:tc>
                  <a:txBody>
                    <a:bodyPr/>
                    <a:lstStyle/>
                    <a:p>
                      <a:pPr algn="r" fontAlgn="b"/>
                      <a:r>
                        <a:rPr lang="en-US" sz="1400" b="1" i="0" u="none" strike="noStrike" dirty="0">
                          <a:solidFill>
                            <a:srgbClr val="000000"/>
                          </a:solidFill>
                          <a:latin typeface="Calibri"/>
                        </a:rPr>
                        <a:t>Stations:</a:t>
                      </a:r>
                    </a:p>
                  </a:txBody>
                  <a:tcPr marL="9525" marR="9525" marT="9525" marB="0" anchor="b">
                    <a:noFill/>
                  </a:tcPr>
                </a:tc>
                <a:tc>
                  <a:txBody>
                    <a:bodyPr/>
                    <a:lstStyle/>
                    <a:p>
                      <a:pPr algn="ctr" fontAlgn="b"/>
                      <a:r>
                        <a:rPr lang="en-US" sz="1400" b="1" i="0" u="none" strike="noStrike" dirty="0">
                          <a:solidFill>
                            <a:srgbClr val="000000"/>
                          </a:solidFill>
                          <a:latin typeface="Calibri"/>
                        </a:rPr>
                        <a:t>2</a:t>
                      </a:r>
                    </a:p>
                  </a:txBody>
                  <a:tcPr marL="9525" marR="9525" marT="9525" marB="0" anchor="b">
                    <a:noFill/>
                  </a:tcPr>
                </a:tc>
              </a:tr>
              <a:tr h="370840">
                <a:tc>
                  <a:txBody>
                    <a:bodyPr/>
                    <a:lstStyle/>
                    <a:p>
                      <a:pPr algn="r" fontAlgn="b"/>
                      <a:r>
                        <a:rPr lang="en-US" sz="1400" b="1" i="0" u="none" strike="noStrike" dirty="0">
                          <a:solidFill>
                            <a:srgbClr val="000000"/>
                          </a:solidFill>
                          <a:latin typeface="Calibri"/>
                        </a:rPr>
                        <a:t>NFPA / OCMCA Classification:</a:t>
                      </a:r>
                    </a:p>
                  </a:txBody>
                  <a:tcPr marL="9525" marR="9525" marT="9525" marB="0" anchor="b">
                    <a:noFill/>
                  </a:tcPr>
                </a:tc>
                <a:tc>
                  <a:txBody>
                    <a:bodyPr/>
                    <a:lstStyle/>
                    <a:p>
                      <a:pPr algn="ctr" fontAlgn="b"/>
                      <a:r>
                        <a:rPr lang="en-US" sz="1400" b="1" i="0" u="none" strike="noStrike" dirty="0">
                          <a:solidFill>
                            <a:srgbClr val="000000"/>
                          </a:solidFill>
                          <a:latin typeface="Calibri"/>
                        </a:rPr>
                        <a:t>Rural </a:t>
                      </a:r>
                      <a:r>
                        <a:rPr lang="en-US" sz="1400" b="1" i="0" u="none" strike="noStrike" dirty="0" smtClean="0">
                          <a:solidFill>
                            <a:srgbClr val="000000"/>
                          </a:solidFill>
                          <a:latin typeface="Calibri"/>
                        </a:rPr>
                        <a:t> </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Suburban</a:t>
                      </a:r>
                      <a:endParaRPr lang="en-US" sz="1400" b="1" i="0" u="none" strike="noStrike" dirty="0">
                        <a:solidFill>
                          <a:srgbClr val="000000"/>
                        </a:solidFill>
                        <a:latin typeface="Calibri"/>
                      </a:endParaRPr>
                    </a:p>
                  </a:txBody>
                  <a:tcPr marL="9525" marR="9525" marT="9525" marB="0" anchor="b">
                    <a:noFill/>
                  </a:tcPr>
                </a:tc>
              </a:tr>
              <a:tr h="370840">
                <a:tc>
                  <a:txBody>
                    <a:bodyPr/>
                    <a:lstStyle/>
                    <a:p>
                      <a:pPr algn="r" fontAlgn="b"/>
                      <a:r>
                        <a:rPr lang="en-US" sz="1400" b="1" i="0" u="none" strike="noStrike" dirty="0">
                          <a:solidFill>
                            <a:srgbClr val="000000"/>
                          </a:solidFill>
                          <a:latin typeface="Calibri"/>
                        </a:rPr>
                        <a:t>ISO </a:t>
                      </a:r>
                      <a:r>
                        <a:rPr lang="en-US" sz="1400" b="1" i="0" u="none" strike="noStrike" dirty="0" smtClean="0">
                          <a:solidFill>
                            <a:srgbClr val="000000"/>
                          </a:solidFill>
                          <a:latin typeface="Calibri"/>
                        </a:rPr>
                        <a:t>Classification:</a:t>
                      </a:r>
                    </a:p>
                  </a:txBody>
                  <a:tcPr marL="9525" marR="9525" marT="9525" marB="0" anchor="b">
                    <a:noFill/>
                  </a:tcPr>
                </a:tc>
                <a:tc>
                  <a:txBody>
                    <a:bodyPr/>
                    <a:lstStyle/>
                    <a:p>
                      <a:pPr algn="ctr" fontAlgn="b"/>
                      <a:r>
                        <a:rPr lang="en-US" sz="1400" b="1" i="0" u="none" strike="noStrike" dirty="0">
                          <a:solidFill>
                            <a:srgbClr val="000000"/>
                          </a:solidFill>
                          <a:latin typeface="Calibri"/>
                        </a:rPr>
                        <a:t>5</a:t>
                      </a:r>
                    </a:p>
                  </a:txBody>
                  <a:tcPr marL="9525" marR="9525" marT="9525" marB="0" anchor="b">
                    <a:noFill/>
                  </a:tcPr>
                </a:tc>
              </a:tr>
              <a:tr h="370840">
                <a:tc>
                  <a:txBody>
                    <a:bodyPr/>
                    <a:lstStyle/>
                    <a:p>
                      <a:pPr algn="r" fontAlgn="b"/>
                      <a:endParaRPr lang="en-US" sz="1400" b="1" i="0" u="none" strike="noStrike" dirty="0" smtClean="0">
                        <a:solidFill>
                          <a:srgbClr val="000000"/>
                        </a:solidFill>
                        <a:latin typeface="Calibri"/>
                      </a:endParaRPr>
                    </a:p>
                    <a:p>
                      <a:pPr algn="r" fontAlgn="b"/>
                      <a:r>
                        <a:rPr lang="en-US" sz="1400" b="1" i="0" u="none" strike="noStrike" dirty="0" smtClean="0">
                          <a:solidFill>
                            <a:srgbClr val="000000"/>
                          </a:solidFill>
                          <a:latin typeface="Calibri"/>
                        </a:rPr>
                        <a:t>Total Runs (2014):</a:t>
                      </a:r>
                    </a:p>
                    <a:p>
                      <a:pPr algn="r" fontAlgn="b"/>
                      <a:r>
                        <a:rPr lang="en-US" sz="1400" b="1" i="0" u="none" strike="noStrike" dirty="0" smtClean="0">
                          <a:solidFill>
                            <a:srgbClr val="000000"/>
                          </a:solidFill>
                          <a:latin typeface="+mn-lt"/>
                        </a:rPr>
                        <a:t>           Fire/EMS</a:t>
                      </a:r>
                      <a:r>
                        <a:rPr lang="en-US" sz="1400" b="1" i="0" u="none" strike="noStrike" baseline="0" dirty="0" smtClean="0">
                          <a:solidFill>
                            <a:srgbClr val="000000"/>
                          </a:solidFill>
                          <a:latin typeface="+mn-lt"/>
                        </a:rPr>
                        <a:t> Runs/Other:                                             </a:t>
                      </a:r>
                      <a:endParaRPr lang="en-US" sz="1200" b="1" i="0" u="none" strike="noStrike" dirty="0" smtClean="0">
                        <a:solidFill>
                          <a:srgbClr val="000000"/>
                        </a:solidFill>
                        <a:latin typeface="Calibri"/>
                      </a:endParaRPr>
                    </a:p>
                    <a:p>
                      <a:pPr algn="r" fontAlgn="b"/>
                      <a:endParaRPr lang="en-US" sz="400" b="1" i="0" u="none" strike="noStrike" dirty="0">
                        <a:solidFill>
                          <a:srgbClr val="000000"/>
                        </a:solidFill>
                        <a:latin typeface="Calibri"/>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923</a:t>
                      </a:r>
                    </a:p>
                    <a:p>
                      <a:pPr algn="ctr" fontAlgn="b"/>
                      <a:r>
                        <a:rPr lang="en-US" sz="1400" b="1" i="0" u="none" strike="noStrike" dirty="0" smtClean="0">
                          <a:solidFill>
                            <a:srgbClr val="000000"/>
                          </a:solidFill>
                          <a:latin typeface="Calibri"/>
                        </a:rPr>
                        <a:t>26/551/346</a:t>
                      </a:r>
                      <a:endParaRPr lang="en-US" sz="1400" b="1" i="0" u="none" strike="noStrike" dirty="0">
                        <a:solidFill>
                          <a:srgbClr val="000000"/>
                        </a:solidFill>
                        <a:latin typeface="Calibri"/>
                      </a:endParaRPr>
                    </a:p>
                  </a:txBody>
                  <a:tcPr marL="9525" marR="9525" marT="9525" marB="0" anchor="b">
                    <a:noFill/>
                  </a:tcPr>
                </a:tc>
              </a:tr>
              <a:tr h="370840">
                <a:tc>
                  <a:txBody>
                    <a:bodyPr/>
                    <a:lstStyle/>
                    <a:p>
                      <a:pPr algn="r" fontAlgn="b"/>
                      <a:endParaRPr lang="en-US" sz="1400" b="1" i="0" u="none" strike="noStrike" dirty="0" smtClean="0">
                        <a:solidFill>
                          <a:srgbClr val="000000"/>
                        </a:solidFill>
                        <a:latin typeface="Calibri"/>
                      </a:endParaRPr>
                    </a:p>
                    <a:p>
                      <a:pPr algn="r" fontAlgn="b"/>
                      <a:r>
                        <a:rPr lang="en-US" sz="1400" b="1" i="0" u="none" strike="noStrike" dirty="0" smtClean="0">
                          <a:solidFill>
                            <a:srgbClr val="000000"/>
                          </a:solidFill>
                          <a:latin typeface="+mn-lt"/>
                        </a:rPr>
                        <a:t>  </a:t>
                      </a:r>
                      <a:r>
                        <a:rPr lang="en-US" sz="1400" b="1" i="0" u="none" strike="noStrike" dirty="0" smtClean="0">
                          <a:solidFill>
                            <a:srgbClr val="000000"/>
                          </a:solidFill>
                          <a:latin typeface="Calibri"/>
                        </a:rPr>
                        <a:t>Fire/EMS </a:t>
                      </a:r>
                      <a:r>
                        <a:rPr lang="en-US" sz="1400" b="1" i="0" u="none" strike="noStrike" dirty="0">
                          <a:solidFill>
                            <a:srgbClr val="000000"/>
                          </a:solidFill>
                          <a:latin typeface="Calibri"/>
                        </a:rPr>
                        <a:t>Runs (Priority 1</a:t>
                      </a:r>
                      <a:r>
                        <a:rPr lang="en-US" sz="1400" b="1" i="0" u="none" strike="noStrike" dirty="0" smtClean="0">
                          <a:solidFill>
                            <a:srgbClr val="000000"/>
                          </a:solidFill>
                          <a:latin typeface="Calibri"/>
                        </a:rPr>
                        <a:t>):</a:t>
                      </a:r>
                    </a:p>
                    <a:p>
                      <a:pPr algn="r" fontAlgn="b"/>
                      <a:endParaRPr lang="en-US" sz="1200" b="1" i="0" u="none" strike="noStrike" dirty="0" smtClean="0">
                        <a:solidFill>
                          <a:srgbClr val="000000"/>
                        </a:solidFill>
                        <a:latin typeface="Calibri"/>
                      </a:endParaRPr>
                    </a:p>
                  </a:txBody>
                  <a:tcPr marL="9525" marR="9525" marT="9525" marB="0" anchor="b">
                    <a:noFill/>
                  </a:tcPr>
                </a:tc>
                <a:tc>
                  <a:txBody>
                    <a:bodyPr/>
                    <a:lstStyle/>
                    <a:p>
                      <a:pPr algn="ctr" fontAlgn="b"/>
                      <a:endParaRPr lang="en-US" sz="1400" b="1" i="0" u="none" strike="noStrike" dirty="0" smtClean="0">
                        <a:solidFill>
                          <a:srgbClr val="000000"/>
                        </a:solidFill>
                        <a:latin typeface="Calibri"/>
                      </a:endParaRPr>
                    </a:p>
                    <a:p>
                      <a:pPr algn="ctr" fontAlgn="b"/>
                      <a:r>
                        <a:rPr lang="en-US" sz="1400" b="1" i="0" u="none" strike="noStrike" dirty="0" smtClean="0">
                          <a:solidFill>
                            <a:srgbClr val="000000"/>
                          </a:solidFill>
                          <a:latin typeface="Calibri"/>
                        </a:rPr>
                        <a:t>21/528</a:t>
                      </a:r>
                    </a:p>
                    <a:p>
                      <a:pPr algn="ctr" fontAlgn="b"/>
                      <a:endParaRPr lang="en-US" sz="1400" b="1" i="0" u="none" strike="noStrike" dirty="0" smtClean="0">
                        <a:solidFill>
                          <a:srgbClr val="000000"/>
                        </a:solidFill>
                        <a:latin typeface="Calibri"/>
                      </a:endParaRPr>
                    </a:p>
                  </a:txBody>
                  <a:tcPr marL="9525" marR="9525" marT="9525" marB="0" anchor="b">
                    <a:noFill/>
                  </a:tcPr>
                </a:tc>
              </a:tr>
              <a:tr h="370840">
                <a:tc>
                  <a:txBody>
                    <a:bodyPr/>
                    <a:lstStyle/>
                    <a:p>
                      <a:pPr algn="r" fontAlgn="b"/>
                      <a:r>
                        <a:rPr lang="en-US" sz="1400" b="1" i="0" u="none" strike="noStrike" dirty="0" smtClean="0">
                          <a:solidFill>
                            <a:srgbClr val="000000"/>
                          </a:solidFill>
                          <a:latin typeface="Calibri"/>
                        </a:rPr>
                        <a:t>Fire/EMS Avg</a:t>
                      </a:r>
                      <a:r>
                        <a:rPr lang="en-US" sz="1400" b="1" i="0" u="none" strike="noStrike" dirty="0">
                          <a:solidFill>
                            <a:srgbClr val="000000"/>
                          </a:solidFill>
                          <a:latin typeface="Calibri"/>
                        </a:rPr>
                        <a:t>. Response </a:t>
                      </a:r>
                      <a:r>
                        <a:rPr lang="en-US" sz="1400" b="1" i="0" u="none" strike="noStrike" dirty="0" smtClean="0">
                          <a:solidFill>
                            <a:srgbClr val="000000"/>
                          </a:solidFill>
                          <a:latin typeface="Calibri"/>
                        </a:rPr>
                        <a:t>Time*:</a:t>
                      </a:r>
                    </a:p>
                    <a:p>
                      <a:pPr algn="r" fontAlgn="b"/>
                      <a:endParaRPr lang="en-US" sz="1200" b="1" i="0" u="none" strike="noStrike" dirty="0" smtClean="0">
                        <a:solidFill>
                          <a:srgbClr val="000000"/>
                        </a:solidFill>
                        <a:latin typeface="+mn-lt"/>
                      </a:endParaRPr>
                    </a:p>
                    <a:p>
                      <a:pPr marL="0" marR="0" indent="0" algn="r" defTabSz="914400" rtl="0" eaLnBrk="1" fontAlgn="b" latinLnBrk="0" hangingPunct="1">
                        <a:lnSpc>
                          <a:spcPct val="100000"/>
                        </a:lnSpc>
                        <a:spcBef>
                          <a:spcPts val="0"/>
                        </a:spcBef>
                        <a:spcAft>
                          <a:spcPts val="0"/>
                        </a:spcAft>
                        <a:buClrTx/>
                        <a:buSzTx/>
                        <a:buFontTx/>
                        <a:buNone/>
                        <a:tabLst/>
                        <a:defRPr/>
                      </a:pPr>
                      <a:endParaRPr lang="en-US" sz="400" b="1" i="0" u="none" strike="noStrike" dirty="0" smtClean="0">
                        <a:solidFill>
                          <a:srgbClr val="000000"/>
                        </a:solidFill>
                        <a:latin typeface="+mn-lt"/>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15 </a:t>
                      </a:r>
                      <a:r>
                        <a:rPr lang="en-US" sz="1400" b="1" i="0" u="none" strike="noStrike" dirty="0" err="1" smtClean="0">
                          <a:solidFill>
                            <a:srgbClr val="000000"/>
                          </a:solidFill>
                          <a:latin typeface="Calibri"/>
                        </a:rPr>
                        <a:t>mins</a:t>
                      </a:r>
                      <a:r>
                        <a:rPr lang="en-US" sz="1400" b="1" i="0" u="none" strike="noStrike" dirty="0" smtClean="0">
                          <a:solidFill>
                            <a:srgbClr val="000000"/>
                          </a:solidFill>
                          <a:latin typeface="Calibri"/>
                        </a:rPr>
                        <a:t>. /6.40 </a:t>
                      </a:r>
                      <a:r>
                        <a:rPr lang="en-US" sz="1400" b="1" i="0" u="none" strike="noStrike" dirty="0" err="1" smtClean="0">
                          <a:solidFill>
                            <a:srgbClr val="000000"/>
                          </a:solidFill>
                          <a:latin typeface="Calibri"/>
                        </a:rPr>
                        <a:t>mins</a:t>
                      </a:r>
                      <a:r>
                        <a:rPr lang="en-US" sz="1400" b="1" i="0" u="none" strike="noStrike" dirty="0" smtClean="0">
                          <a:solidFill>
                            <a:srgbClr val="000000"/>
                          </a:solidFill>
                          <a:latin typeface="Calibri"/>
                        </a:rPr>
                        <a:t>.**</a:t>
                      </a:r>
                    </a:p>
                    <a:p>
                      <a:pPr algn="ctr" fontAlgn="b"/>
                      <a:r>
                        <a:rPr lang="en-US" sz="1400" b="1" i="0" u="none" strike="noStrike" dirty="0" smtClean="0">
                          <a:solidFill>
                            <a:srgbClr val="000000"/>
                          </a:solidFill>
                          <a:latin typeface="Calibri"/>
                        </a:rPr>
                        <a:t>                  /10.00 </a:t>
                      </a:r>
                      <a:r>
                        <a:rPr lang="en-US" sz="1400" b="1" i="0" u="none" strike="noStrike" dirty="0" err="1" smtClean="0">
                          <a:solidFill>
                            <a:srgbClr val="000000"/>
                          </a:solidFill>
                          <a:latin typeface="Calibri"/>
                        </a:rPr>
                        <a:t>mins</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r>
              <a:tr h="370840">
                <a:tc>
                  <a:txBody>
                    <a:bodyPr/>
                    <a:lstStyle/>
                    <a:p>
                      <a:pPr algn="r" fontAlgn="b"/>
                      <a:r>
                        <a:rPr lang="en-US" sz="1400" b="1" i="0" u="none" strike="noStrike" dirty="0" smtClean="0">
                          <a:solidFill>
                            <a:srgbClr val="000000"/>
                          </a:solidFill>
                          <a:latin typeface="Calibri"/>
                        </a:rPr>
                        <a:t>Fire/EMS</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90</a:t>
                      </a:r>
                      <a:r>
                        <a:rPr lang="en-US" sz="1400" b="1" i="0" u="none" strike="noStrike" dirty="0">
                          <a:solidFill>
                            <a:srgbClr val="000000"/>
                          </a:solidFill>
                          <a:latin typeface="Calibri"/>
                        </a:rPr>
                        <a:t>% </a:t>
                      </a:r>
                      <a:r>
                        <a:rPr lang="en-US" sz="1400" b="1" i="0" u="none" strike="noStrike" dirty="0" err="1">
                          <a:solidFill>
                            <a:srgbClr val="000000"/>
                          </a:solidFill>
                          <a:latin typeface="Calibri"/>
                        </a:rPr>
                        <a:t>Fractile</a:t>
                      </a:r>
                      <a:r>
                        <a:rPr lang="en-US" sz="1400" b="1" i="0" u="none" strike="noStrike" dirty="0">
                          <a:solidFill>
                            <a:srgbClr val="000000"/>
                          </a:solidFill>
                          <a:latin typeface="Calibri"/>
                        </a:rPr>
                        <a:t> Response Time</a:t>
                      </a:r>
                      <a:r>
                        <a:rPr lang="en-US" sz="1400" b="1" i="0" u="none" strike="noStrike" dirty="0" smtClean="0">
                          <a:solidFill>
                            <a:srgbClr val="000000"/>
                          </a:solidFill>
                          <a:latin typeface="Calibri"/>
                        </a:rPr>
                        <a:t>:</a:t>
                      </a:r>
                    </a:p>
                  </a:txBody>
                  <a:tcPr marL="9525" marR="9525" marT="9525" marB="0" anchor="b">
                    <a:noFill/>
                  </a:tcPr>
                </a:tc>
                <a:tc>
                  <a:txBody>
                    <a:bodyPr/>
                    <a:lstStyle/>
                    <a:p>
                      <a:pPr algn="ctr" fontAlgn="b"/>
                      <a:r>
                        <a:rPr lang="en-US" sz="1400" b="1" i="0" u="none" strike="noStrike" dirty="0" smtClean="0">
                          <a:solidFill>
                            <a:srgbClr val="000000"/>
                          </a:solidFill>
                          <a:latin typeface="Calibri"/>
                        </a:rPr>
                        <a:t>20</a:t>
                      </a:r>
                      <a:r>
                        <a:rPr lang="en-US" sz="1400" b="1" i="0" u="none" strike="noStrike" baseline="0" dirty="0" smtClean="0">
                          <a:solidFill>
                            <a:srgbClr val="000000"/>
                          </a:solidFill>
                          <a:latin typeface="Calibri"/>
                        </a:rPr>
                        <a:t> </a:t>
                      </a:r>
                      <a:r>
                        <a:rPr lang="en-US" sz="1400" b="1" i="0" u="none" strike="noStrike" baseline="0" dirty="0" err="1" smtClean="0">
                          <a:solidFill>
                            <a:srgbClr val="000000"/>
                          </a:solidFill>
                          <a:latin typeface="Calibri"/>
                        </a:rPr>
                        <a:t>mins</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/9.00 </a:t>
                      </a:r>
                      <a:r>
                        <a:rPr lang="en-US" sz="1400" b="1" i="0" u="none" strike="noStrike" dirty="0" err="1" smtClean="0">
                          <a:solidFill>
                            <a:srgbClr val="000000"/>
                          </a:solidFill>
                          <a:latin typeface="Calibri"/>
                        </a:rPr>
                        <a:t>mins</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r>
              <a:tr h="370840">
                <a:tc>
                  <a:txBody>
                    <a:bodyPr/>
                    <a:lstStyle/>
                    <a:p>
                      <a:pPr algn="r" fontAlgn="b"/>
                      <a:r>
                        <a:rPr lang="en-US" sz="1400" b="1" i="0" u="none" strike="noStrike" dirty="0">
                          <a:solidFill>
                            <a:srgbClr val="000000"/>
                          </a:solidFill>
                          <a:latin typeface="Calibri"/>
                        </a:rPr>
                        <a:t>Millage Revenue ($MM):</a:t>
                      </a:r>
                    </a:p>
                  </a:txBody>
                  <a:tcPr marL="9525" marR="9525" marT="9525" marB="0" anchor="b">
                    <a:noFill/>
                  </a:tcPr>
                </a:tc>
                <a:tc>
                  <a:txBody>
                    <a:bodyPr/>
                    <a:lstStyle/>
                    <a:p>
                      <a:pPr algn="ctr" fontAlgn="b"/>
                      <a:r>
                        <a:rPr lang="en-US" sz="1400" b="1" i="0" u="none" strike="noStrike" dirty="0">
                          <a:solidFill>
                            <a:srgbClr val="000000"/>
                          </a:solidFill>
                          <a:latin typeface="Calibri"/>
                        </a:rPr>
                        <a:t>$1.18MM</a:t>
                      </a:r>
                    </a:p>
                  </a:txBody>
                  <a:tcPr marL="9525" marR="9525" marT="9525" marB="0" anchor="b">
                    <a:noFill/>
                  </a:tcPr>
                </a:tc>
              </a:tr>
              <a:tr h="370840">
                <a:tc>
                  <a:txBody>
                    <a:bodyPr/>
                    <a:lstStyle/>
                    <a:p>
                      <a:pPr algn="r" fontAlgn="b"/>
                      <a:r>
                        <a:rPr lang="en-US" sz="1400" b="1" i="0" u="none" strike="noStrike" dirty="0">
                          <a:solidFill>
                            <a:srgbClr val="000000"/>
                          </a:solidFill>
                          <a:latin typeface="Calibri"/>
                        </a:rPr>
                        <a:t>Operating Budget ($MM):</a:t>
                      </a:r>
                    </a:p>
                  </a:txBody>
                  <a:tcPr marL="9525" marR="9525" marT="9525" marB="0" anchor="b">
                    <a:noFill/>
                  </a:tcPr>
                </a:tc>
                <a:tc>
                  <a:txBody>
                    <a:bodyPr/>
                    <a:lstStyle/>
                    <a:p>
                      <a:pPr algn="ctr" fontAlgn="b"/>
                      <a:r>
                        <a:rPr lang="en-US" sz="1400" b="1" i="0" u="none" strike="noStrike" dirty="0">
                          <a:solidFill>
                            <a:srgbClr val="000000"/>
                          </a:solidFill>
                          <a:latin typeface="Calibri"/>
                        </a:rPr>
                        <a:t>$1.44MM</a:t>
                      </a:r>
                    </a:p>
                  </a:txBody>
                  <a:tcPr marL="9525" marR="9525" marT="9525" marB="0" anchor="b">
                    <a:noFill/>
                  </a:tcPr>
                </a:tc>
              </a:tr>
              <a:tr h="370840">
                <a:tc>
                  <a:txBody>
                    <a:bodyPr/>
                    <a:lstStyle/>
                    <a:p>
                      <a:pPr algn="r" fontAlgn="b"/>
                      <a:endParaRPr lang="en-US" sz="1400" b="1" i="0" u="none" strike="noStrike" dirty="0">
                        <a:solidFill>
                          <a:srgbClr val="000000"/>
                        </a:solidFill>
                        <a:latin typeface="Calibri"/>
                      </a:endParaRPr>
                    </a:p>
                  </a:txBody>
                  <a:tcPr marL="9525" marR="9525" marT="9525" marB="0" anchor="b">
                    <a:noFill/>
                  </a:tcPr>
                </a:tc>
                <a:tc>
                  <a:txBody>
                    <a:bodyPr/>
                    <a:lstStyle/>
                    <a:p>
                      <a:pPr algn="l" fontAlgn="b"/>
                      <a:endParaRPr lang="en-US" sz="1400" b="1" i="0" u="none" strike="noStrike" dirty="0">
                        <a:solidFill>
                          <a:srgbClr val="000000"/>
                        </a:solidFill>
                        <a:latin typeface="Calibri"/>
                      </a:endParaRPr>
                    </a:p>
                  </a:txBody>
                  <a:tcPr marL="9525" marR="9525" marT="9525" marB="0" anchor="b">
                    <a:noFill/>
                  </a:tcPr>
                </a:tc>
              </a:tr>
            </a:tbl>
          </a:graphicData>
        </a:graphic>
      </p:graphicFrame>
      <p:sp>
        <p:nvSpPr>
          <p:cNvPr id="4" name="Footer Placeholder 3"/>
          <p:cNvSpPr>
            <a:spLocks noGrp="1"/>
          </p:cNvSpPr>
          <p:nvPr>
            <p:ph type="ftr" sz="quarter" idx="11"/>
          </p:nvPr>
        </p:nvSpPr>
        <p:spPr/>
        <p:txBody>
          <a:bodyPr/>
          <a:lstStyle/>
          <a:p>
            <a:r>
              <a:rPr lang="en-US" dirty="0" smtClean="0"/>
              <a:t>DRAFT</a:t>
            </a:r>
            <a:endParaRPr lang="en-US" dirty="0"/>
          </a:p>
        </p:txBody>
      </p:sp>
      <p:sp>
        <p:nvSpPr>
          <p:cNvPr id="5" name="Slide Number Placeholder 4"/>
          <p:cNvSpPr>
            <a:spLocks noGrp="1"/>
          </p:cNvSpPr>
          <p:nvPr>
            <p:ph type="sldNum" sz="quarter" idx="12"/>
          </p:nvPr>
        </p:nvSpPr>
        <p:spPr/>
        <p:txBody>
          <a:bodyPr/>
          <a:lstStyle/>
          <a:p>
            <a:fld id="{0E29C6CF-C142-477D-BADE-5E4DB9AA98E7}" type="slidenum">
              <a:rPr lang="en-US" smtClean="0"/>
              <a:pPr/>
              <a:t>22</a:t>
            </a:fld>
            <a:endParaRPr lang="en-US"/>
          </a:p>
        </p:txBody>
      </p:sp>
      <p:cxnSp>
        <p:nvCxnSpPr>
          <p:cNvPr id="8" name="Straight Arrow Connector 7"/>
          <p:cNvCxnSpPr/>
          <p:nvPr/>
        </p:nvCxnSpPr>
        <p:spPr>
          <a:xfrm>
            <a:off x="5105400" y="24384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800600" y="6019800"/>
            <a:ext cx="4215449" cy="523220"/>
          </a:xfrm>
          <a:prstGeom prst="rect">
            <a:avLst/>
          </a:prstGeom>
          <a:noFill/>
        </p:spPr>
        <p:txBody>
          <a:bodyPr wrap="none" rtlCol="0">
            <a:spAutoFit/>
          </a:bodyPr>
          <a:lstStyle/>
          <a:p>
            <a:r>
              <a:rPr lang="en-US" sz="1400" b="1" dirty="0" smtClean="0"/>
              <a:t>**  1</a:t>
            </a:r>
            <a:r>
              <a:rPr lang="en-US" sz="1400" b="1" baseline="30000" dirty="0" smtClean="0"/>
              <a:t>st</a:t>
            </a:r>
            <a:r>
              <a:rPr lang="en-US" sz="1400" b="1" dirty="0" smtClean="0"/>
              <a:t> Engine / Alpha Unit Arrival  (No Dirt Roads)</a:t>
            </a:r>
          </a:p>
          <a:p>
            <a:r>
              <a:rPr lang="en-US" sz="1400" b="1" dirty="0" smtClean="0"/>
              <a:t>*** 2</a:t>
            </a:r>
            <a:r>
              <a:rPr lang="en-US" sz="1400" b="1" baseline="30000" dirty="0" smtClean="0"/>
              <a:t>nd</a:t>
            </a:r>
            <a:r>
              <a:rPr lang="en-US" sz="1400" b="1" dirty="0" smtClean="0"/>
              <a:t> Alpha Unit Arrival “Pavement” (No Dirt Roads)</a:t>
            </a:r>
            <a:endParaRPr lang="en-US" sz="1400" b="1" dirty="0"/>
          </a:p>
        </p:txBody>
      </p:sp>
      <p:sp>
        <p:nvSpPr>
          <p:cNvPr id="9" name="TextBox 8"/>
          <p:cNvSpPr txBox="1"/>
          <p:nvPr/>
        </p:nvSpPr>
        <p:spPr>
          <a:xfrm>
            <a:off x="1600200" y="6019800"/>
            <a:ext cx="2716128" cy="369332"/>
          </a:xfrm>
          <a:prstGeom prst="rect">
            <a:avLst/>
          </a:prstGeom>
          <a:noFill/>
        </p:spPr>
        <p:txBody>
          <a:bodyPr wrap="none" rtlCol="0">
            <a:spAutoFit/>
          </a:bodyPr>
          <a:lstStyle/>
          <a:p>
            <a:r>
              <a:rPr lang="en-US" dirty="0" smtClean="0"/>
              <a:t>* </a:t>
            </a:r>
            <a:r>
              <a:rPr lang="en-US" sz="1400" b="1" dirty="0" smtClean="0"/>
              <a:t> Time Period:  1/1/14 – 6/30/14</a:t>
            </a:r>
            <a:endParaRPr lang="en-US" sz="1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sz="2400" b="1" u="sng" dirty="0" smtClean="0"/>
              <a:t>OTFD Current State</a:t>
            </a:r>
            <a:endParaRPr lang="en-US" sz="2400" b="1" u="sng" dirty="0"/>
          </a:p>
        </p:txBody>
      </p:sp>
      <p:graphicFrame>
        <p:nvGraphicFramePr>
          <p:cNvPr id="6" name="Content Placeholder 5"/>
          <p:cNvGraphicFramePr>
            <a:graphicFrameLocks noGrp="1"/>
          </p:cNvGraphicFramePr>
          <p:nvPr>
            <p:ph idx="1"/>
          </p:nvPr>
        </p:nvGraphicFramePr>
        <p:xfrm>
          <a:off x="381000" y="1066800"/>
          <a:ext cx="8077200" cy="4798060"/>
        </p:xfrm>
        <a:graphic>
          <a:graphicData uri="http://schemas.openxmlformats.org/drawingml/2006/table">
            <a:tbl>
              <a:tblPr firstRow="1" bandRow="1">
                <a:tableStyleId>{5C22544A-7EE6-4342-B048-85BDC9FD1C3A}</a:tableStyleId>
              </a:tblPr>
              <a:tblGrid>
                <a:gridCol w="3962400"/>
                <a:gridCol w="4114800"/>
              </a:tblGrid>
              <a:tr h="370840">
                <a:tc>
                  <a:txBody>
                    <a:bodyPr/>
                    <a:lstStyle/>
                    <a:p>
                      <a:pPr algn="ctr" fontAlgn="b"/>
                      <a:r>
                        <a:rPr lang="en-US" sz="1400" b="1" i="0" u="none" strike="noStrike" dirty="0">
                          <a:solidFill>
                            <a:srgbClr val="000000"/>
                          </a:solidFill>
                          <a:latin typeface="Calibri"/>
                        </a:rPr>
                        <a:t>Operating Model:</a:t>
                      </a:r>
                    </a:p>
                  </a:txBody>
                  <a:tcPr marL="9525" marR="9525" marT="9525" marB="0" anchor="ctr">
                    <a:noFill/>
                  </a:tcPr>
                </a:tc>
                <a:tc>
                  <a:txBody>
                    <a:bodyPr/>
                    <a:lstStyle/>
                    <a:p>
                      <a:pPr algn="l" fontAlgn="b">
                        <a:buFont typeface="Arial" pitchFamily="34" charset="0"/>
                        <a:buChar char="•"/>
                      </a:pPr>
                      <a:r>
                        <a:rPr lang="en-US" sz="1200" b="1" i="0" u="none" strike="noStrike" dirty="0" smtClean="0">
                          <a:solidFill>
                            <a:srgbClr val="000000"/>
                          </a:solidFill>
                          <a:latin typeface="Calibri"/>
                        </a:rPr>
                        <a:t> Full </a:t>
                      </a:r>
                      <a:r>
                        <a:rPr lang="en-US" sz="1200" b="1" i="0" u="none" strike="noStrike" dirty="0">
                          <a:solidFill>
                            <a:srgbClr val="000000"/>
                          </a:solidFill>
                          <a:latin typeface="Calibri"/>
                        </a:rPr>
                        <a:t>Fire &amp; Rescue </a:t>
                      </a:r>
                      <a:r>
                        <a:rPr lang="en-US" sz="1200" b="1" i="0" u="none" strike="noStrike" dirty="0" smtClean="0">
                          <a:solidFill>
                            <a:srgbClr val="000000"/>
                          </a:solidFill>
                          <a:latin typeface="Calibri"/>
                        </a:rPr>
                        <a:t>Capability</a:t>
                      </a:r>
                    </a:p>
                    <a:p>
                      <a:pPr algn="l" fontAlgn="b">
                        <a:buFont typeface="Arial" pitchFamily="34" charset="0"/>
                        <a:buChar char="•"/>
                      </a:pPr>
                      <a:r>
                        <a:rPr lang="en-US" sz="1200" b="1" i="0" u="none" strike="noStrike" dirty="0" smtClean="0">
                          <a:solidFill>
                            <a:srgbClr val="000000"/>
                          </a:solidFill>
                          <a:latin typeface="Calibri"/>
                        </a:rPr>
                        <a:t> EMS:</a:t>
                      </a:r>
                      <a:r>
                        <a:rPr lang="en-US" sz="1200" b="1" i="0" u="none" strike="noStrike" baseline="0" dirty="0" smtClean="0">
                          <a:solidFill>
                            <a:srgbClr val="000000"/>
                          </a:solidFill>
                          <a:latin typeface="Calibri"/>
                        </a:rPr>
                        <a:t>  Oakland County ALS Provider &amp; Transporter</a:t>
                      </a:r>
                    </a:p>
                    <a:p>
                      <a:pPr algn="l" fontAlgn="b">
                        <a:buFont typeface="Arial" pitchFamily="34" charset="0"/>
                        <a:buChar char="•"/>
                      </a:pPr>
                      <a:r>
                        <a:rPr lang="en-US" sz="1200" b="1" i="0" u="none" strike="noStrike" baseline="0" dirty="0" smtClean="0">
                          <a:solidFill>
                            <a:srgbClr val="000000"/>
                          </a:solidFill>
                          <a:latin typeface="Calibri"/>
                        </a:rPr>
                        <a:t> MABAS Mutual Aid</a:t>
                      </a:r>
                      <a:endParaRPr lang="en-US" sz="1200" b="1" i="0" u="none" strike="noStrike" baseline="0" dirty="0">
                        <a:solidFill>
                          <a:srgbClr val="000000"/>
                        </a:solidFill>
                        <a:latin typeface="Calibri"/>
                      </a:endParaRPr>
                    </a:p>
                    <a:p>
                      <a:pPr algn="l" fontAlgn="b">
                        <a:buFont typeface="Arial" pitchFamily="34" charset="0"/>
                        <a:buChar char="•"/>
                      </a:pPr>
                      <a:endParaRPr lang="en-US" sz="1200" b="1" i="0" u="none" strike="noStrike" baseline="0" dirty="0" smtClean="0">
                        <a:solidFill>
                          <a:srgbClr val="000000"/>
                        </a:solidFill>
                        <a:latin typeface="Calibri"/>
                      </a:endParaRPr>
                    </a:p>
                  </a:txBody>
                  <a:tcPr marL="9525" marR="9525" marT="9525" marB="0" anchor="ctr">
                    <a:noFill/>
                  </a:tcPr>
                </a:tc>
              </a:tr>
              <a:tr h="370840">
                <a:tc>
                  <a:txBody>
                    <a:bodyPr/>
                    <a:lstStyle/>
                    <a:p>
                      <a:pPr algn="ctr" fontAlgn="b"/>
                      <a:r>
                        <a:rPr lang="en-US" sz="1400" b="1" i="0" u="none" strike="noStrike" dirty="0">
                          <a:solidFill>
                            <a:srgbClr val="000000"/>
                          </a:solidFill>
                          <a:latin typeface="Calibri"/>
                        </a:rPr>
                        <a:t>Staffing Model:</a:t>
                      </a:r>
                    </a:p>
                  </a:txBody>
                  <a:tcPr marL="9525" marR="9525" marT="9525" marB="0" anchor="ctr">
                    <a:noFill/>
                  </a:tcPr>
                </a:tc>
                <a:tc>
                  <a:txBody>
                    <a:bodyPr/>
                    <a:lstStyle/>
                    <a:p>
                      <a:pPr algn="l" fontAlgn="b">
                        <a:buFont typeface="Arial" pitchFamily="34" charset="0"/>
                        <a:buNone/>
                      </a:pPr>
                      <a:endParaRPr lang="en-US" sz="1200" b="1" i="0" u="none" strike="noStrike" dirty="0" smtClean="0">
                        <a:solidFill>
                          <a:srgbClr val="000000"/>
                        </a:solidFill>
                        <a:latin typeface="Calibri"/>
                      </a:endParaRPr>
                    </a:p>
                    <a:p>
                      <a:pPr algn="l" fontAlgn="b">
                        <a:buFont typeface="Arial" pitchFamily="34" charset="0"/>
                        <a:buChar char="•"/>
                      </a:pPr>
                      <a:r>
                        <a:rPr lang="en-US" sz="1200" b="1" i="0" u="none" strike="noStrike" dirty="0" smtClean="0">
                          <a:solidFill>
                            <a:srgbClr val="000000"/>
                          </a:solidFill>
                          <a:latin typeface="Calibri"/>
                        </a:rPr>
                        <a:t>Combination FT </a:t>
                      </a:r>
                      <a:r>
                        <a:rPr lang="en-US" sz="1200" b="1" i="0" u="none" strike="noStrike" dirty="0">
                          <a:solidFill>
                            <a:srgbClr val="000000"/>
                          </a:solidFill>
                          <a:latin typeface="Calibri"/>
                        </a:rPr>
                        <a:t>&amp; </a:t>
                      </a:r>
                      <a:r>
                        <a:rPr lang="en-US" sz="1200" b="1" i="0" u="none" strike="noStrike" dirty="0" smtClean="0">
                          <a:solidFill>
                            <a:srgbClr val="000000"/>
                          </a:solidFill>
                          <a:latin typeface="Calibri"/>
                        </a:rPr>
                        <a:t>POC</a:t>
                      </a:r>
                    </a:p>
                    <a:p>
                      <a:pPr algn="l" fontAlgn="b">
                        <a:buFont typeface="Arial" pitchFamily="34" charset="0"/>
                        <a:buChar char="•"/>
                      </a:pPr>
                      <a:r>
                        <a:rPr lang="en-US" sz="1200" b="1" i="0" u="none" strike="noStrike" dirty="0" smtClean="0">
                          <a:solidFill>
                            <a:srgbClr val="000000"/>
                          </a:solidFill>
                          <a:latin typeface="Calibri"/>
                        </a:rPr>
                        <a:t> Unit</a:t>
                      </a:r>
                      <a:r>
                        <a:rPr lang="en-US" sz="1200" b="1" i="0" u="none" strike="noStrike" baseline="0" dirty="0" smtClean="0">
                          <a:solidFill>
                            <a:srgbClr val="000000"/>
                          </a:solidFill>
                          <a:latin typeface="Calibri"/>
                        </a:rPr>
                        <a:t> Staffing:  1 FT / Station, 24/7 + POC Voluntary Response, </a:t>
                      </a:r>
                    </a:p>
                    <a:p>
                      <a:pPr lvl="0" algn="l" fontAlgn="b">
                        <a:buFont typeface="Arial" pitchFamily="34" charset="0"/>
                        <a:buNone/>
                      </a:pPr>
                      <a:r>
                        <a:rPr lang="en-US" sz="1200" b="1" i="0" u="none" strike="noStrike" baseline="0" dirty="0" smtClean="0">
                          <a:solidFill>
                            <a:srgbClr val="000000"/>
                          </a:solidFill>
                          <a:latin typeface="Calibri"/>
                        </a:rPr>
                        <a:t>                             Both Units Respond to Each Priority Call</a:t>
                      </a:r>
                    </a:p>
                    <a:p>
                      <a:pPr lvl="0" algn="l" fontAlgn="b">
                        <a:buFont typeface="Arial" pitchFamily="34" charset="0"/>
                        <a:buNone/>
                      </a:pPr>
                      <a:r>
                        <a:rPr lang="en-US" sz="1200" b="1" i="0" u="none" strike="noStrike" baseline="0" dirty="0" smtClean="0">
                          <a:solidFill>
                            <a:srgbClr val="000000"/>
                          </a:solidFill>
                          <a:latin typeface="Calibri"/>
                        </a:rPr>
                        <a:t>                              (If Available…Double Tone 15% – 20%)</a:t>
                      </a:r>
                    </a:p>
                    <a:p>
                      <a:pPr algn="l" fontAlgn="b">
                        <a:buFont typeface="Arial" pitchFamily="34" charset="0"/>
                        <a:buChar char="•"/>
                      </a:pPr>
                      <a:r>
                        <a:rPr lang="en-US" sz="1200" b="1" i="0" u="none" strike="noStrike" baseline="0" dirty="0" smtClean="0">
                          <a:solidFill>
                            <a:srgbClr val="000000"/>
                          </a:solidFill>
                          <a:latin typeface="Calibri"/>
                        </a:rPr>
                        <a:t> 1 FT Fire Chief, 1 EMS Coordinator</a:t>
                      </a:r>
                    </a:p>
                    <a:p>
                      <a:pPr algn="l" fontAlgn="b">
                        <a:buFont typeface="Arial" pitchFamily="34" charset="0"/>
                        <a:buChar char="•"/>
                      </a:pPr>
                      <a:endParaRPr lang="en-US" sz="1200" b="1" i="0" u="none" strike="noStrike" dirty="0">
                        <a:solidFill>
                          <a:srgbClr val="000000"/>
                        </a:solidFill>
                        <a:latin typeface="Calibri"/>
                      </a:endParaRPr>
                    </a:p>
                  </a:txBody>
                  <a:tcPr marL="9525" marR="9525" marT="9525" marB="0" anchor="ctr">
                    <a:noFill/>
                  </a:tcPr>
                </a:tc>
              </a:tr>
              <a:tr h="370840">
                <a:tc>
                  <a:txBody>
                    <a:bodyPr/>
                    <a:lstStyle/>
                    <a:p>
                      <a:pPr algn="ctr" fontAlgn="b"/>
                      <a:r>
                        <a:rPr lang="en-US" sz="1400" b="1" i="0" u="none" strike="noStrike" dirty="0">
                          <a:solidFill>
                            <a:srgbClr val="000000"/>
                          </a:solidFill>
                          <a:latin typeface="Calibri"/>
                        </a:rPr>
                        <a:t>Funding Model:</a:t>
                      </a:r>
                    </a:p>
                  </a:txBody>
                  <a:tcPr marL="9525" marR="9525" marT="9525" marB="0" anchor="ctr">
                    <a:noFill/>
                  </a:tcPr>
                </a:tc>
                <a:tc>
                  <a:txBody>
                    <a:bodyPr/>
                    <a:lstStyle/>
                    <a:p>
                      <a:pPr algn="l" fontAlgn="b">
                        <a:buFont typeface="Arial" pitchFamily="34" charset="0"/>
                        <a:buChar char="•"/>
                      </a:pPr>
                      <a:endParaRPr lang="en-US" sz="1200" b="1" i="0" u="none" strike="noStrike" dirty="0" smtClean="0">
                        <a:solidFill>
                          <a:srgbClr val="000000"/>
                        </a:solidFill>
                        <a:latin typeface="Calibri"/>
                      </a:endParaRPr>
                    </a:p>
                    <a:p>
                      <a:pPr algn="l" fontAlgn="b">
                        <a:buFont typeface="Arial" pitchFamily="34" charset="0"/>
                        <a:buChar char="•"/>
                      </a:pPr>
                      <a:r>
                        <a:rPr lang="en-US" sz="1200" b="1" i="0" u="none" strike="noStrike" dirty="0" smtClean="0">
                          <a:solidFill>
                            <a:srgbClr val="000000"/>
                          </a:solidFill>
                          <a:latin typeface="Calibri"/>
                        </a:rPr>
                        <a:t> Millage (1%)</a:t>
                      </a:r>
                    </a:p>
                    <a:p>
                      <a:pPr algn="l" fontAlgn="b">
                        <a:buFont typeface="Arial" pitchFamily="34" charset="0"/>
                        <a:buChar char="•"/>
                      </a:pPr>
                      <a:r>
                        <a:rPr lang="en-US" sz="1200" b="1" i="0" u="none" strike="noStrike" dirty="0" smtClean="0">
                          <a:solidFill>
                            <a:srgbClr val="000000"/>
                          </a:solidFill>
                          <a:latin typeface="Calibri"/>
                        </a:rPr>
                        <a:t> Transport</a:t>
                      </a:r>
                      <a:r>
                        <a:rPr lang="en-US" sz="1200" b="1" i="0" u="none" strike="noStrike" baseline="0" dirty="0" smtClean="0">
                          <a:solidFill>
                            <a:srgbClr val="000000"/>
                          </a:solidFill>
                          <a:latin typeface="Calibri"/>
                        </a:rPr>
                        <a:t> Service Revenue</a:t>
                      </a:r>
                    </a:p>
                    <a:p>
                      <a:pPr algn="l" fontAlgn="b">
                        <a:buFont typeface="Arial" pitchFamily="34" charset="0"/>
                        <a:buChar char="•"/>
                      </a:pPr>
                      <a:r>
                        <a:rPr lang="en-US" sz="1200" b="1" i="0" u="none" strike="noStrike" baseline="0" dirty="0" smtClean="0">
                          <a:solidFill>
                            <a:srgbClr val="000000"/>
                          </a:solidFill>
                          <a:latin typeface="Calibri"/>
                        </a:rPr>
                        <a:t> Supplement Operating Costs With General Fund</a:t>
                      </a:r>
                    </a:p>
                    <a:p>
                      <a:pPr algn="l" fontAlgn="b">
                        <a:buFont typeface="Arial" pitchFamily="34" charset="0"/>
                        <a:buChar char="•"/>
                      </a:pPr>
                      <a:r>
                        <a:rPr lang="en-US" sz="1200" b="1" i="0" u="none" strike="noStrike" baseline="0" dirty="0" smtClean="0">
                          <a:solidFill>
                            <a:srgbClr val="000000"/>
                          </a:solidFill>
                          <a:latin typeface="Calibri"/>
                        </a:rPr>
                        <a:t> Capital Expense:  General Fund</a:t>
                      </a:r>
                      <a:endParaRPr lang="en-US" sz="1200" b="1" i="0" u="none" strike="noStrike" dirty="0">
                        <a:solidFill>
                          <a:srgbClr val="000000"/>
                        </a:solidFill>
                        <a:latin typeface="Calibri"/>
                      </a:endParaRPr>
                    </a:p>
                  </a:txBody>
                  <a:tcPr marL="9525" marR="9525" marT="9525" marB="0" anchor="ctr">
                    <a:noFill/>
                  </a:tcPr>
                </a:tc>
              </a:tr>
              <a:tr h="370840">
                <a:tc>
                  <a:txBody>
                    <a:bodyPr/>
                    <a:lstStyle/>
                    <a:p>
                      <a:pPr algn="ctr" fontAlgn="b"/>
                      <a:r>
                        <a:rPr lang="en-US" sz="1400" b="1" i="0" u="none" strike="noStrike" dirty="0" smtClean="0">
                          <a:solidFill>
                            <a:srgbClr val="000000"/>
                          </a:solidFill>
                          <a:latin typeface="Calibri"/>
                        </a:rPr>
                        <a:t>Key Assets:</a:t>
                      </a:r>
                      <a:endParaRPr lang="en-US" sz="1400" b="1" i="0" u="none" strike="noStrike" dirty="0">
                        <a:solidFill>
                          <a:srgbClr val="000000"/>
                        </a:solidFill>
                        <a:latin typeface="Calibri"/>
                      </a:endParaRPr>
                    </a:p>
                  </a:txBody>
                  <a:tcPr marL="9525" marR="9525" marT="9525" marB="0" anchor="ctr">
                    <a:noFill/>
                  </a:tcPr>
                </a:tc>
                <a:tc>
                  <a:txBody>
                    <a:bodyPr/>
                    <a:lstStyle/>
                    <a:p>
                      <a:pPr algn="l" fontAlgn="b">
                        <a:buFont typeface="Arial" pitchFamily="34" charset="0"/>
                        <a:buChar char="•"/>
                      </a:pPr>
                      <a:endParaRPr lang="en-US" sz="1200" b="1" i="0" u="none" strike="noStrike" dirty="0" smtClean="0">
                        <a:solidFill>
                          <a:srgbClr val="000000"/>
                        </a:solidFill>
                        <a:latin typeface="Calibri"/>
                      </a:endParaRPr>
                    </a:p>
                    <a:p>
                      <a:pPr algn="l" fontAlgn="b">
                        <a:buFont typeface="Arial" pitchFamily="34" charset="0"/>
                        <a:buChar char="•"/>
                      </a:pPr>
                      <a:r>
                        <a:rPr lang="en-US" sz="1200" b="1" i="0" u="none" strike="noStrike" dirty="0" smtClean="0">
                          <a:solidFill>
                            <a:srgbClr val="000000"/>
                          </a:solidFill>
                          <a:latin typeface="Calibri"/>
                        </a:rPr>
                        <a:t> 4 Engines</a:t>
                      </a:r>
                    </a:p>
                    <a:p>
                      <a:pPr algn="l" fontAlgn="b">
                        <a:buFont typeface="Arial" pitchFamily="34" charset="0"/>
                        <a:buChar char="•"/>
                      </a:pPr>
                      <a:r>
                        <a:rPr lang="en-US" sz="1200" b="1" i="0" u="none" strike="noStrike" dirty="0" smtClean="0">
                          <a:solidFill>
                            <a:srgbClr val="000000"/>
                          </a:solidFill>
                          <a:latin typeface="Calibri"/>
                        </a:rPr>
                        <a:t> 2 EMS (2WD)</a:t>
                      </a:r>
                    </a:p>
                    <a:p>
                      <a:pPr algn="l" fontAlgn="b">
                        <a:buFont typeface="Arial" pitchFamily="34" charset="0"/>
                        <a:buChar char="•"/>
                      </a:pPr>
                      <a:r>
                        <a:rPr lang="en-US" sz="1200" b="1" i="0" u="none" strike="noStrike" baseline="0" dirty="0" smtClean="0">
                          <a:solidFill>
                            <a:srgbClr val="000000"/>
                          </a:solidFill>
                          <a:latin typeface="Calibri"/>
                        </a:rPr>
                        <a:t> 1 EMS (4WD)</a:t>
                      </a:r>
                    </a:p>
                    <a:p>
                      <a:pPr algn="l" fontAlgn="b">
                        <a:buFont typeface="Arial" pitchFamily="34" charset="0"/>
                        <a:buChar char="•"/>
                      </a:pPr>
                      <a:r>
                        <a:rPr lang="en-US" sz="1200" b="1" i="0" u="none" strike="noStrike" baseline="0" dirty="0" smtClean="0">
                          <a:solidFill>
                            <a:srgbClr val="000000"/>
                          </a:solidFill>
                          <a:latin typeface="Calibri"/>
                        </a:rPr>
                        <a:t> 1 Tanker</a:t>
                      </a:r>
                    </a:p>
                    <a:p>
                      <a:pPr algn="l" fontAlgn="b">
                        <a:buFont typeface="Arial" pitchFamily="34" charset="0"/>
                        <a:buChar char="•"/>
                      </a:pPr>
                      <a:r>
                        <a:rPr lang="en-US" sz="1200" b="1" i="0" u="none" strike="noStrike" baseline="0" dirty="0" smtClean="0">
                          <a:solidFill>
                            <a:srgbClr val="000000"/>
                          </a:solidFill>
                          <a:latin typeface="Calibri"/>
                        </a:rPr>
                        <a:t> 1 Rescue Truck</a:t>
                      </a:r>
                    </a:p>
                    <a:p>
                      <a:pPr algn="l" fontAlgn="b">
                        <a:buFont typeface="Arial" pitchFamily="34" charset="0"/>
                        <a:buChar char="•"/>
                      </a:pPr>
                      <a:r>
                        <a:rPr lang="en-US" sz="1200" b="1" i="0" u="none" strike="noStrike" baseline="0" dirty="0" smtClean="0">
                          <a:solidFill>
                            <a:srgbClr val="000000"/>
                          </a:solidFill>
                          <a:latin typeface="Calibri"/>
                        </a:rPr>
                        <a:t> 3 Utility Pickups</a:t>
                      </a:r>
                    </a:p>
                    <a:p>
                      <a:pPr algn="l" fontAlgn="b">
                        <a:buFont typeface="Arial" pitchFamily="34" charset="0"/>
                        <a:buChar char="•"/>
                      </a:pPr>
                      <a:r>
                        <a:rPr lang="en-US" sz="1200" b="1" i="0" u="none" strike="noStrike" baseline="0" dirty="0" smtClean="0">
                          <a:solidFill>
                            <a:srgbClr val="000000"/>
                          </a:solidFill>
                          <a:latin typeface="Calibri"/>
                        </a:rPr>
                        <a:t> 2 Stations</a:t>
                      </a:r>
                      <a:endParaRPr lang="en-US" sz="1200" b="1" i="0" u="none" strike="noStrike" dirty="0">
                        <a:solidFill>
                          <a:srgbClr val="000000"/>
                        </a:solidFill>
                        <a:latin typeface="Calibri"/>
                      </a:endParaRPr>
                    </a:p>
                  </a:txBody>
                  <a:tcPr marL="9525" marR="9525" marT="9525" marB="0" anchor="ctr">
                    <a:noFill/>
                  </a:tcPr>
                </a:tc>
              </a:tr>
              <a:tr h="370840">
                <a:tc>
                  <a:txBody>
                    <a:bodyPr/>
                    <a:lstStyle/>
                    <a:p>
                      <a:pPr algn="ctr" fontAlgn="b"/>
                      <a:endParaRPr lang="en-US" sz="1100" b="1" i="0" u="none" strike="noStrike" dirty="0">
                        <a:solidFill>
                          <a:srgbClr val="000000"/>
                        </a:solidFill>
                        <a:latin typeface="Calibri"/>
                      </a:endParaRPr>
                    </a:p>
                  </a:txBody>
                  <a:tcPr marL="9525" marR="9525" marT="9525" marB="0" anchor="ctr">
                    <a:noFill/>
                  </a:tcPr>
                </a:tc>
                <a:tc>
                  <a:txBody>
                    <a:bodyPr/>
                    <a:lstStyle/>
                    <a:p>
                      <a:pPr algn="l" fontAlgn="b">
                        <a:buFont typeface="Arial" pitchFamily="34" charset="0"/>
                        <a:buChar char="•"/>
                      </a:pPr>
                      <a:endParaRPr lang="en-US" sz="1100" b="1" i="0" u="none" strike="noStrike" dirty="0">
                        <a:solidFill>
                          <a:srgbClr val="000000"/>
                        </a:solidFill>
                        <a:latin typeface="Calibri"/>
                      </a:endParaRPr>
                    </a:p>
                  </a:txBody>
                  <a:tcPr marL="9525" marR="9525" marT="9525" marB="0" anchor="ctr">
                    <a:noFill/>
                  </a:tcPr>
                </a:tc>
              </a:tr>
            </a:tbl>
          </a:graphicData>
        </a:graphic>
      </p:graphicFrame>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24</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304800" y="228600"/>
            <a:ext cx="8305800" cy="6229350"/>
          </a:xfrm>
          <a:prstGeom prst="rect">
            <a:avLst/>
          </a:prstGeom>
          <a:noFill/>
          <a:ln w="38100">
            <a:solidFill>
              <a:schemeClr val="tx1"/>
            </a:solidFill>
            <a:miter lim="800000"/>
            <a:headEnd/>
            <a:tailEnd/>
          </a:ln>
        </p:spPr>
      </p:pic>
      <p:sp>
        <p:nvSpPr>
          <p:cNvPr id="6" name="Oval 5"/>
          <p:cNvSpPr/>
          <p:nvPr/>
        </p:nvSpPr>
        <p:spPr>
          <a:xfrm>
            <a:off x="2286000" y="381000"/>
            <a:ext cx="3886200" cy="41910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143000" y="2590800"/>
            <a:ext cx="4038600" cy="40386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200400" y="4724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2438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04800" y="304800"/>
            <a:ext cx="3212611" cy="738664"/>
          </a:xfrm>
          <a:prstGeom prst="rect">
            <a:avLst/>
          </a:prstGeom>
          <a:noFill/>
        </p:spPr>
        <p:txBody>
          <a:bodyPr wrap="none" rtlCol="0">
            <a:spAutoFit/>
          </a:bodyPr>
          <a:lstStyle/>
          <a:p>
            <a:r>
              <a:rPr lang="en-US" sz="1400" b="1" dirty="0" smtClean="0">
                <a:solidFill>
                  <a:srgbClr val="FF0000"/>
                </a:solidFill>
              </a:rPr>
              <a:t>NFPA 1710 Benchmark Travel Distance </a:t>
            </a:r>
          </a:p>
          <a:p>
            <a:r>
              <a:rPr lang="en-US" sz="1400" b="1" dirty="0" smtClean="0">
                <a:solidFill>
                  <a:srgbClr val="FF0000"/>
                </a:solidFill>
              </a:rPr>
              <a:t>4 </a:t>
            </a:r>
            <a:r>
              <a:rPr lang="en-US" sz="1400" b="1" dirty="0" err="1" smtClean="0">
                <a:solidFill>
                  <a:srgbClr val="FF0000"/>
                </a:solidFill>
              </a:rPr>
              <a:t>mins</a:t>
            </a:r>
            <a:r>
              <a:rPr lang="en-US" sz="1400" b="1" dirty="0" smtClean="0">
                <a:solidFill>
                  <a:srgbClr val="FF0000"/>
                </a:solidFill>
              </a:rPr>
              <a:t>.  For 1st Engine Company</a:t>
            </a:r>
          </a:p>
          <a:p>
            <a:r>
              <a:rPr lang="en-US" sz="1400" b="1" dirty="0" smtClean="0">
                <a:solidFill>
                  <a:srgbClr val="FF0000"/>
                </a:solidFill>
              </a:rPr>
              <a:t>Travel Time = 0.65 + 1.7 x Distance Travel</a:t>
            </a:r>
          </a:p>
        </p:txBody>
      </p:sp>
      <p:sp>
        <p:nvSpPr>
          <p:cNvPr id="12" name="Footer Placeholder 11"/>
          <p:cNvSpPr>
            <a:spLocks noGrp="1"/>
          </p:cNvSpPr>
          <p:nvPr>
            <p:ph type="ftr" sz="quarter" idx="11"/>
          </p:nvPr>
        </p:nvSpPr>
        <p:spPr/>
        <p:txBody>
          <a:bodyPr/>
          <a:lstStyle/>
          <a:p>
            <a:r>
              <a:rPr lang="en-US" smtClean="0"/>
              <a:t>DRAFT</a:t>
            </a:r>
            <a:endParaRPr lang="en-US"/>
          </a:p>
        </p:txBody>
      </p:sp>
      <p:sp>
        <p:nvSpPr>
          <p:cNvPr id="10" name="Rectangle 9"/>
          <p:cNvSpPr/>
          <p:nvPr/>
        </p:nvSpPr>
        <p:spPr>
          <a:xfrm>
            <a:off x="609600" y="4419600"/>
            <a:ext cx="2514600" cy="18288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           40% Of Runs</a:t>
            </a:r>
            <a:endParaRPr lang="en-US" b="1" dirty="0">
              <a:solidFill>
                <a:srgbClr val="FF0000"/>
              </a:solidFill>
            </a:endParaRPr>
          </a:p>
        </p:txBody>
      </p:sp>
      <p:sp>
        <p:nvSpPr>
          <p:cNvPr id="13" name="Rectangle 12"/>
          <p:cNvSpPr/>
          <p:nvPr/>
        </p:nvSpPr>
        <p:spPr>
          <a:xfrm>
            <a:off x="609600" y="34290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362200" y="609600"/>
            <a:ext cx="9906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15" name="TextBox 14"/>
          <p:cNvSpPr txBox="1"/>
          <p:nvPr/>
        </p:nvSpPr>
        <p:spPr>
          <a:xfrm>
            <a:off x="3581400" y="914400"/>
            <a:ext cx="1358064" cy="369332"/>
          </a:xfrm>
          <a:prstGeom prst="rect">
            <a:avLst/>
          </a:prstGeom>
          <a:noFill/>
        </p:spPr>
        <p:txBody>
          <a:bodyPr wrap="none" rtlCol="0">
            <a:spAutoFit/>
          </a:bodyPr>
          <a:lstStyle/>
          <a:p>
            <a:r>
              <a:rPr lang="en-US" b="1" dirty="0" smtClean="0">
                <a:solidFill>
                  <a:srgbClr val="FF0000"/>
                </a:solidFill>
              </a:rPr>
              <a:t>15% of Runs</a:t>
            </a:r>
            <a:endParaRPr lang="en-US" b="1" dirty="0">
              <a:solidFill>
                <a:srgbClr val="FF0000"/>
              </a:solidFill>
            </a:endParaRPr>
          </a:p>
        </p:txBody>
      </p:sp>
      <p:cxnSp>
        <p:nvCxnSpPr>
          <p:cNvPr id="17" name="Straight Arrow Connector 16"/>
          <p:cNvCxnSpPr>
            <a:stCxn id="15" idx="1"/>
          </p:cNvCxnSpPr>
          <p:nvPr/>
        </p:nvCxnSpPr>
        <p:spPr>
          <a:xfrm flipH="1" flipV="1">
            <a:off x="3048000" y="1066800"/>
            <a:ext cx="533400" cy="3226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25</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304800" y="228600"/>
            <a:ext cx="8305800" cy="6229350"/>
          </a:xfrm>
          <a:prstGeom prst="rect">
            <a:avLst/>
          </a:prstGeom>
          <a:noFill/>
          <a:ln w="38100">
            <a:solidFill>
              <a:schemeClr val="tx1"/>
            </a:solidFill>
            <a:miter lim="800000"/>
            <a:headEnd/>
            <a:tailEnd/>
          </a:ln>
        </p:spPr>
      </p:pic>
      <p:sp>
        <p:nvSpPr>
          <p:cNvPr id="6" name="Oval 5"/>
          <p:cNvSpPr/>
          <p:nvPr/>
        </p:nvSpPr>
        <p:spPr>
          <a:xfrm>
            <a:off x="1828800" y="152400"/>
            <a:ext cx="4343400" cy="47244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914400" y="2438400"/>
            <a:ext cx="4800600" cy="44196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200400" y="4724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2438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04800" y="304800"/>
            <a:ext cx="3212611" cy="954107"/>
          </a:xfrm>
          <a:prstGeom prst="rect">
            <a:avLst/>
          </a:prstGeom>
          <a:noFill/>
        </p:spPr>
        <p:txBody>
          <a:bodyPr wrap="none" rtlCol="0">
            <a:spAutoFit/>
          </a:bodyPr>
          <a:lstStyle/>
          <a:p>
            <a:r>
              <a:rPr lang="en-US" sz="1400" b="1" dirty="0" smtClean="0">
                <a:solidFill>
                  <a:srgbClr val="FF0000"/>
                </a:solidFill>
              </a:rPr>
              <a:t>Oakland County Medical Authority</a:t>
            </a:r>
          </a:p>
          <a:p>
            <a:r>
              <a:rPr lang="en-US" sz="1400" b="1" dirty="0" smtClean="0">
                <a:solidFill>
                  <a:srgbClr val="FF0000"/>
                </a:solidFill>
              </a:rPr>
              <a:t> Travel Distance Standard</a:t>
            </a:r>
          </a:p>
          <a:p>
            <a:r>
              <a:rPr lang="en-US" sz="1400" b="1" dirty="0" smtClean="0">
                <a:solidFill>
                  <a:srgbClr val="FF0000"/>
                </a:solidFill>
              </a:rPr>
              <a:t>5 </a:t>
            </a:r>
            <a:r>
              <a:rPr lang="en-US" sz="1400" b="1" dirty="0" err="1" smtClean="0">
                <a:solidFill>
                  <a:srgbClr val="FF0000"/>
                </a:solidFill>
              </a:rPr>
              <a:t>mins</a:t>
            </a:r>
            <a:r>
              <a:rPr lang="en-US" sz="1400" b="1" dirty="0" smtClean="0">
                <a:solidFill>
                  <a:srgbClr val="FF0000"/>
                </a:solidFill>
              </a:rPr>
              <a:t>. Travel  For 1</a:t>
            </a:r>
            <a:r>
              <a:rPr lang="en-US" sz="1400" b="1" baseline="30000" dirty="0" smtClean="0">
                <a:solidFill>
                  <a:srgbClr val="FF0000"/>
                </a:solidFill>
              </a:rPr>
              <a:t>st</a:t>
            </a:r>
            <a:r>
              <a:rPr lang="en-US" sz="1400" b="1" dirty="0" smtClean="0">
                <a:solidFill>
                  <a:srgbClr val="FF0000"/>
                </a:solidFill>
              </a:rPr>
              <a:t> EMS Response</a:t>
            </a:r>
          </a:p>
          <a:p>
            <a:r>
              <a:rPr lang="en-US" sz="1400" b="1" dirty="0" smtClean="0">
                <a:solidFill>
                  <a:srgbClr val="FF0000"/>
                </a:solidFill>
              </a:rPr>
              <a:t>Travel Time = 0.65 + 1.7 x Distance Travel</a:t>
            </a:r>
          </a:p>
        </p:txBody>
      </p:sp>
      <p:sp>
        <p:nvSpPr>
          <p:cNvPr id="12" name="Footer Placeholder 11"/>
          <p:cNvSpPr>
            <a:spLocks noGrp="1"/>
          </p:cNvSpPr>
          <p:nvPr>
            <p:ph type="ftr" sz="quarter" idx="11"/>
          </p:nvPr>
        </p:nvSpPr>
        <p:spPr/>
        <p:txBody>
          <a:bodyPr/>
          <a:lstStyle/>
          <a:p>
            <a:r>
              <a:rPr lang="en-US" smtClean="0"/>
              <a:t>DRAFT</a:t>
            </a:r>
            <a:endParaRPr lang="en-US"/>
          </a:p>
        </p:txBody>
      </p:sp>
      <p:sp>
        <p:nvSpPr>
          <p:cNvPr id="10" name="Rectangle 9"/>
          <p:cNvSpPr/>
          <p:nvPr/>
        </p:nvSpPr>
        <p:spPr>
          <a:xfrm>
            <a:off x="609600" y="4419600"/>
            <a:ext cx="2514600" cy="18288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           40% Of Runs</a:t>
            </a:r>
            <a:endParaRPr lang="en-US" b="1" dirty="0">
              <a:solidFill>
                <a:srgbClr val="FF0000"/>
              </a:solidFill>
            </a:endParaRPr>
          </a:p>
        </p:txBody>
      </p:sp>
      <p:sp>
        <p:nvSpPr>
          <p:cNvPr id="13" name="Rectangle 12"/>
          <p:cNvSpPr/>
          <p:nvPr/>
        </p:nvSpPr>
        <p:spPr>
          <a:xfrm>
            <a:off x="609600" y="34290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362200" y="609600"/>
            <a:ext cx="9906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15" name="Rectangle 14"/>
          <p:cNvSpPr/>
          <p:nvPr/>
        </p:nvSpPr>
        <p:spPr>
          <a:xfrm>
            <a:off x="3810000" y="914400"/>
            <a:ext cx="1358064" cy="369332"/>
          </a:xfrm>
          <a:prstGeom prst="rect">
            <a:avLst/>
          </a:prstGeom>
        </p:spPr>
        <p:txBody>
          <a:bodyPr wrap="none">
            <a:spAutoFit/>
          </a:bodyPr>
          <a:lstStyle/>
          <a:p>
            <a:r>
              <a:rPr lang="en-US" b="1" dirty="0" smtClean="0">
                <a:solidFill>
                  <a:srgbClr val="FF0000"/>
                </a:solidFill>
              </a:rPr>
              <a:t>15% of Runs</a:t>
            </a:r>
            <a:endParaRPr lang="en-US" b="1" dirty="0">
              <a:solidFill>
                <a:srgbClr val="FF0000"/>
              </a:solidFill>
            </a:endParaRPr>
          </a:p>
        </p:txBody>
      </p:sp>
      <p:cxnSp>
        <p:nvCxnSpPr>
          <p:cNvPr id="17" name="Straight Arrow Connector 16"/>
          <p:cNvCxnSpPr>
            <a:stCxn id="15" idx="1"/>
          </p:cNvCxnSpPr>
          <p:nvPr/>
        </p:nvCxnSpPr>
        <p:spPr>
          <a:xfrm flipH="1">
            <a:off x="3048000" y="1099066"/>
            <a:ext cx="762000" cy="19633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62000" y="35814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Staffing Analysis</a:t>
            </a:r>
            <a:endParaRPr lang="en-US" sz="4800" b="1"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smtClean="0"/>
              <a:t>Staffing Analysis</a:t>
            </a:r>
            <a:endParaRPr lang="en-US" sz="3200" b="1" u="sng" dirty="0"/>
          </a:p>
        </p:txBody>
      </p:sp>
      <p:sp>
        <p:nvSpPr>
          <p:cNvPr id="3" name="Content Placeholder 2"/>
          <p:cNvSpPr>
            <a:spLocks noGrp="1"/>
          </p:cNvSpPr>
          <p:nvPr>
            <p:ph idx="1"/>
          </p:nvPr>
        </p:nvSpPr>
        <p:spPr/>
        <p:txBody>
          <a:bodyPr>
            <a:normAutofit lnSpcReduction="10000"/>
          </a:bodyPr>
          <a:lstStyle/>
          <a:p>
            <a:r>
              <a:rPr lang="en-US" sz="2400" b="1" dirty="0" smtClean="0"/>
              <a:t>Describe Current FT Staffing</a:t>
            </a:r>
          </a:p>
          <a:p>
            <a:r>
              <a:rPr lang="en-US" sz="2400" b="1" dirty="0" smtClean="0"/>
              <a:t>Describe Current POC Staffing</a:t>
            </a:r>
          </a:p>
          <a:p>
            <a:pPr lvl="1"/>
            <a:r>
              <a:rPr lang="en-US" sz="2000" b="1" dirty="0" smtClean="0"/>
              <a:t>Number of POC &amp; Experience/Training Level</a:t>
            </a:r>
          </a:p>
          <a:p>
            <a:pPr lvl="1"/>
            <a:r>
              <a:rPr lang="en-US" sz="2000" b="1" dirty="0" smtClean="0"/>
              <a:t>Include POC response performance</a:t>
            </a:r>
          </a:p>
          <a:p>
            <a:pPr lvl="1"/>
            <a:r>
              <a:rPr lang="en-US" sz="2000" b="1" dirty="0" smtClean="0"/>
              <a:t>Turnover Experience</a:t>
            </a:r>
          </a:p>
          <a:p>
            <a:pPr lvl="1"/>
            <a:r>
              <a:rPr lang="en-US" sz="2000" b="1" dirty="0" smtClean="0"/>
              <a:t>Operating Costs To Support POC</a:t>
            </a:r>
          </a:p>
          <a:p>
            <a:pPr lvl="1"/>
            <a:r>
              <a:rPr lang="en-US" sz="2000" b="1" dirty="0" smtClean="0"/>
              <a:t>POC Key Issues</a:t>
            </a:r>
          </a:p>
          <a:p>
            <a:pPr lvl="1"/>
            <a:r>
              <a:rPr lang="en-US" sz="2000" b="1" dirty="0" smtClean="0"/>
              <a:t>Training Requirements</a:t>
            </a:r>
          </a:p>
          <a:p>
            <a:r>
              <a:rPr lang="en-US" sz="2400" b="1" dirty="0" smtClean="0"/>
              <a:t>Capabilities Comparison</a:t>
            </a:r>
          </a:p>
          <a:p>
            <a:pPr lvl="1"/>
            <a:r>
              <a:rPr lang="en-US" sz="2000" b="1" dirty="0" smtClean="0"/>
              <a:t>1 FT/unit versus 2 FT/unit</a:t>
            </a:r>
          </a:p>
          <a:p>
            <a:r>
              <a:rPr lang="en-US" sz="2400" b="1" dirty="0" smtClean="0"/>
              <a:t>Alternative Staffing Options</a:t>
            </a:r>
          </a:p>
          <a:p>
            <a:pPr lvl="1"/>
            <a:r>
              <a:rPr lang="en-US" sz="2000" b="1" dirty="0" smtClean="0"/>
              <a:t>Description of alternatives with Pros &amp; Cons</a:t>
            </a:r>
          </a:p>
          <a:p>
            <a:pPr lvl="1"/>
            <a:endParaRPr lang="en-US" sz="2000" dirty="0" smtClean="0"/>
          </a:p>
          <a:p>
            <a:pPr lvl="1">
              <a:buNone/>
            </a:pPr>
            <a:endParaRPr lang="en-US" sz="1200" dirty="0" smtClean="0"/>
          </a:p>
          <a:p>
            <a:endParaRPr lang="en-US" sz="2400"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Staffing Capability Comparison</a:t>
            </a:r>
            <a:br>
              <a:rPr lang="en-US" sz="2800" b="1" u="sng" dirty="0" smtClean="0"/>
            </a:br>
            <a:r>
              <a:rPr lang="en-US" sz="2800" b="1" u="sng" dirty="0" smtClean="0"/>
              <a:t>1  FT/ Unit vs. 2 FT/Unit</a:t>
            </a:r>
            <a:endParaRPr lang="en-US" sz="2800" b="1" u="sng" dirty="0"/>
          </a:p>
        </p:txBody>
      </p:sp>
      <p:sp>
        <p:nvSpPr>
          <p:cNvPr id="3" name="Content Placeholder 2"/>
          <p:cNvSpPr>
            <a:spLocks noGrp="1"/>
          </p:cNvSpPr>
          <p:nvPr>
            <p:ph idx="1"/>
          </p:nvPr>
        </p:nvSpPr>
        <p:spPr/>
        <p:txBody>
          <a:bodyPr>
            <a:noAutofit/>
          </a:bodyPr>
          <a:lstStyle/>
          <a:p>
            <a:r>
              <a:rPr lang="en-US" sz="1600" b="1" dirty="0" smtClean="0"/>
              <a:t>Provide for a more consistent, appropriate level of patient care. </a:t>
            </a:r>
          </a:p>
          <a:p>
            <a:endParaRPr lang="en-US" sz="1400" b="1" dirty="0" smtClean="0"/>
          </a:p>
          <a:p>
            <a:pPr lvl="1"/>
            <a:r>
              <a:rPr lang="en-US" sz="1400" b="1" dirty="0" smtClean="0"/>
              <a:t>When the first arriving ambulance contains two paramedics, all the appropriate equipment can be brought to the patient and effective care can be instituted in a timely fashion.</a:t>
            </a:r>
          </a:p>
          <a:p>
            <a:pPr lvl="1"/>
            <a:r>
              <a:rPr lang="en-US" sz="1400" b="1" dirty="0" smtClean="0"/>
              <a:t> Under the current staffing model, the first ambulance to arrive will have one paramedic who will have to carry SOME of the necessary equipment into the house and begin rendering care while waiting for additional personnel to bring the rest of the equipment and to assist in the patient care.</a:t>
            </a:r>
          </a:p>
          <a:p>
            <a:pPr lvl="1"/>
            <a:r>
              <a:rPr lang="en-US" sz="1400" b="1" dirty="0" smtClean="0"/>
              <a:t>Due to the distance traveled and condition of many township roads, the second ambulance/paramedic will often arrive 2-3 minutes later.</a:t>
            </a:r>
          </a:p>
          <a:p>
            <a:pPr lvl="1"/>
            <a:r>
              <a:rPr lang="en-US" sz="1400" b="1" dirty="0" smtClean="0"/>
              <a:t>Although on-call members are an important and significant part of the system, the inherent inconsistency of response can contribute to delays in providing care. Weekdays, when many members are at work, are particularly challenging.</a:t>
            </a:r>
          </a:p>
          <a:p>
            <a:pPr lvl="1"/>
            <a:r>
              <a:rPr lang="en-US" sz="1400" b="1" dirty="0" smtClean="0"/>
              <a:t>In the case of a cardiac arrest, two-person CPR is far more effective than one-person CPR. If that care can be initiated upon the arrival of the first ambulance there is a better chance for a positive patient outcome. </a:t>
            </a:r>
          </a:p>
          <a:p>
            <a:pPr lvl="1"/>
            <a:r>
              <a:rPr lang="en-US" sz="1400" b="1" dirty="0" smtClean="0"/>
              <a:t>In the initial phases of CPR there are many Advanced Life procedures that need to be carried out rapidly.  Establishing an advanced airway, establishing IV access, interpreting heart rhythms, and administering medications all require a paramedic. When that second paramedic is still 2-3 minutes away, patient care suffers.</a:t>
            </a:r>
            <a:endParaRPr lang="en-US" sz="1400"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Staffing Capability Comparison</a:t>
            </a:r>
            <a:br>
              <a:rPr lang="en-US" sz="2800" b="1" u="sng" dirty="0" smtClean="0"/>
            </a:br>
            <a:r>
              <a:rPr lang="en-US" sz="2800" b="1" u="sng" dirty="0" smtClean="0"/>
              <a:t>1  FT/ Unit vs. 2 FT/Unit</a:t>
            </a:r>
            <a:endParaRPr lang="en-US" sz="2800" dirty="0"/>
          </a:p>
        </p:txBody>
      </p:sp>
      <p:sp>
        <p:nvSpPr>
          <p:cNvPr id="3" name="Content Placeholder 2"/>
          <p:cNvSpPr>
            <a:spLocks noGrp="1"/>
          </p:cNvSpPr>
          <p:nvPr>
            <p:ph idx="1"/>
          </p:nvPr>
        </p:nvSpPr>
        <p:spPr/>
        <p:txBody>
          <a:bodyPr>
            <a:normAutofit fontScale="62500" lnSpcReduction="20000"/>
          </a:bodyPr>
          <a:lstStyle/>
          <a:p>
            <a:r>
              <a:rPr lang="en-US" sz="2900" b="1" dirty="0" smtClean="0"/>
              <a:t>Significantly reduce the time to initiate rescue and fire suppression.</a:t>
            </a:r>
          </a:p>
          <a:p>
            <a:endParaRPr lang="en-US" b="1" dirty="0" smtClean="0"/>
          </a:p>
          <a:p>
            <a:pPr lvl="1"/>
            <a:r>
              <a:rPr lang="en-US" sz="2500" b="1" dirty="0" smtClean="0"/>
              <a:t>The minimum manpower requirement to begin fire suppression activities is 5 people. Two people will be in the building, two people will be outside the building for safety/rescue and there will be one scene commander.</a:t>
            </a:r>
          </a:p>
          <a:p>
            <a:pPr lvl="1"/>
            <a:endParaRPr lang="en-US" sz="2500" b="1" dirty="0" smtClean="0"/>
          </a:p>
          <a:p>
            <a:pPr lvl="1"/>
            <a:r>
              <a:rPr lang="en-US" sz="2500" b="1" dirty="0" smtClean="0"/>
              <a:t>Under the current staffing model the firefighter/paramedic at the station closest to the fire staffs the first-due engine and waits for sufficient on-call members to arrive before responding to the scene. The firefighter/paramedic at the other station responds immediately to the scene to begin scene size-up and await the arrival of the engine. The time it takes to get sufficient manpower and equipment to the scene to begin initial suppression activity can be 15-20 minutes.</a:t>
            </a:r>
          </a:p>
          <a:p>
            <a:pPr lvl="1"/>
            <a:endParaRPr lang="en-US" sz="2500" b="1" dirty="0" smtClean="0"/>
          </a:p>
          <a:p>
            <a:pPr lvl="1"/>
            <a:r>
              <a:rPr lang="en-US" sz="2500" b="1" dirty="0" smtClean="0"/>
              <a:t>Under the proposed staffing model there would be no need to wait for on-call members. The two fulltime firefighter/paramedics at each station would respond immediately in engines (or one engine, one ambulance) providing four firefighters and an engine at the scene in a timely fashion to begin suppression activity. On-call members would respond to the stations and bring the remaining apparatus to </a:t>
            </a:r>
            <a:r>
              <a:rPr lang="en-US" sz="2200" b="1" dirty="0" smtClean="0"/>
              <a:t>the scene and round out the manpower requirements. The time to initiate this suppression activity would typically be 7-10 minutes.</a:t>
            </a:r>
            <a:endParaRPr lang="en-US" sz="2200" b="1"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Staffing Capability Comparison</a:t>
            </a:r>
            <a:br>
              <a:rPr lang="en-US" sz="2800" b="1" u="sng" dirty="0" smtClean="0"/>
            </a:br>
            <a:r>
              <a:rPr lang="en-US" sz="2800" b="1" u="sng" dirty="0" smtClean="0"/>
              <a:t>1  FT/ Unit vs. 2 FT/Unit</a:t>
            </a:r>
            <a:endParaRPr lang="en-US" sz="2800" dirty="0"/>
          </a:p>
        </p:txBody>
      </p:sp>
      <p:sp>
        <p:nvSpPr>
          <p:cNvPr id="3" name="Content Placeholder 2"/>
          <p:cNvSpPr>
            <a:spLocks noGrp="1"/>
          </p:cNvSpPr>
          <p:nvPr>
            <p:ph idx="1"/>
          </p:nvPr>
        </p:nvSpPr>
        <p:spPr/>
        <p:txBody>
          <a:bodyPr>
            <a:normAutofit/>
          </a:bodyPr>
          <a:lstStyle/>
          <a:p>
            <a:r>
              <a:rPr lang="en-US" sz="2100" b="1" dirty="0" smtClean="0"/>
              <a:t>The additional staffing would provide for greater safety.</a:t>
            </a:r>
          </a:p>
          <a:p>
            <a:endParaRPr lang="en-US" sz="1400" b="1" dirty="0" smtClean="0"/>
          </a:p>
          <a:p>
            <a:pPr lvl="1"/>
            <a:r>
              <a:rPr lang="en-US" sz="1800" b="1" dirty="0" smtClean="0"/>
              <a:t>When responding to a call a single responder is responsible for driving, navigating, and communicating on the radio. Having a second person in the vehicle lets the driver concentrate on driving safely.</a:t>
            </a:r>
          </a:p>
          <a:p>
            <a:pPr lvl="1"/>
            <a:endParaRPr lang="en-US" sz="1800" b="1" dirty="0" smtClean="0"/>
          </a:p>
          <a:p>
            <a:pPr lvl="1"/>
            <a:r>
              <a:rPr lang="en-US" sz="1800" b="1" dirty="0" smtClean="0"/>
              <a:t>A single employee, working alone in a station, is at risk from injury or medical issues.  With nobody to assist, it is possible that an incapacitated member wouldn’t be discovered until the next shift starts work in the morning. There was an instance at this department where a lone member slipped on the ice in the parking lot and was knocked unconscious for a period of time and nobody was aware of it.  Fortunately he regained consciousness in a short period of time and was not significantly injured.</a:t>
            </a:r>
            <a:endParaRPr lang="en-US" sz="1800"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39762"/>
          </a:xfrm>
        </p:spPr>
        <p:txBody>
          <a:bodyPr>
            <a:normAutofit/>
          </a:bodyPr>
          <a:lstStyle/>
          <a:p>
            <a:r>
              <a:rPr lang="en-US" sz="2400" b="1" u="sng" dirty="0" smtClean="0"/>
              <a:t>Alternative Staffing Options</a:t>
            </a:r>
            <a:endParaRPr lang="en-US" sz="2400" b="1" u="sng" dirty="0"/>
          </a:p>
        </p:txBody>
      </p:sp>
      <p:graphicFrame>
        <p:nvGraphicFramePr>
          <p:cNvPr id="6" name="Content Placeholder 5"/>
          <p:cNvGraphicFramePr>
            <a:graphicFrameLocks noGrp="1"/>
          </p:cNvGraphicFramePr>
          <p:nvPr>
            <p:ph idx="1"/>
          </p:nvPr>
        </p:nvGraphicFramePr>
        <p:xfrm>
          <a:off x="533400" y="1295400"/>
          <a:ext cx="7924798" cy="2382520"/>
        </p:xfrm>
        <a:graphic>
          <a:graphicData uri="http://schemas.openxmlformats.org/drawingml/2006/table">
            <a:tbl>
              <a:tblPr firstRow="1" bandRow="1">
                <a:tableStyleId>{5C22544A-7EE6-4342-B048-85BDC9FD1C3A}</a:tableStyleId>
              </a:tblPr>
              <a:tblGrid>
                <a:gridCol w="1132114"/>
                <a:gridCol w="1132114"/>
                <a:gridCol w="1132114"/>
                <a:gridCol w="1132114"/>
                <a:gridCol w="1132114"/>
                <a:gridCol w="1132114"/>
                <a:gridCol w="1132114"/>
              </a:tblGrid>
              <a:tr h="370840">
                <a:tc>
                  <a:txBody>
                    <a:bodyPr/>
                    <a:lstStyle/>
                    <a:p>
                      <a:pPr algn="ctr"/>
                      <a:r>
                        <a:rPr lang="en-US" b="1" u="sng" dirty="0" smtClean="0"/>
                        <a:t>Current State</a:t>
                      </a:r>
                      <a:endParaRPr lang="en-US" b="1" u="sng" dirty="0"/>
                    </a:p>
                  </a:txBody>
                  <a:tcPr/>
                </a:tc>
                <a:tc>
                  <a:txBody>
                    <a:bodyPr/>
                    <a:lstStyle/>
                    <a:p>
                      <a:pPr algn="ctr"/>
                      <a:r>
                        <a:rPr lang="en-US" b="1" u="sng" dirty="0" smtClean="0"/>
                        <a:t>Plan A</a:t>
                      </a:r>
                      <a:endParaRPr lang="en-US" b="1" u="sng" dirty="0"/>
                    </a:p>
                  </a:txBody>
                  <a:tcPr/>
                </a:tc>
                <a:tc>
                  <a:txBody>
                    <a:bodyPr/>
                    <a:lstStyle/>
                    <a:p>
                      <a:pPr algn="ctr"/>
                      <a:r>
                        <a:rPr lang="en-US" b="1" u="sng" dirty="0" smtClean="0"/>
                        <a:t>Plan B </a:t>
                      </a:r>
                      <a:endParaRPr lang="en-US" b="1" u="sng" dirty="0"/>
                    </a:p>
                  </a:txBody>
                  <a:tcPr/>
                </a:tc>
                <a:tc>
                  <a:txBody>
                    <a:bodyPr/>
                    <a:lstStyle/>
                    <a:p>
                      <a:pPr algn="ctr"/>
                      <a:r>
                        <a:rPr lang="en-US" b="1" u="sng" dirty="0" smtClean="0"/>
                        <a:t>Plan B</a:t>
                      </a:r>
                      <a:r>
                        <a:rPr lang="en-US" b="1" u="sng" baseline="0" dirty="0" smtClean="0"/>
                        <a:t> (Hybrid)</a:t>
                      </a:r>
                      <a:endParaRPr lang="en-US" b="1" u="sng" dirty="0" smtClean="0"/>
                    </a:p>
                  </a:txBody>
                  <a:tcPr/>
                </a:tc>
                <a:tc>
                  <a:txBody>
                    <a:bodyPr/>
                    <a:lstStyle/>
                    <a:p>
                      <a:pPr algn="ctr"/>
                      <a:r>
                        <a:rPr lang="en-US" b="1" u="sng" dirty="0" smtClean="0"/>
                        <a:t>Plan C</a:t>
                      </a:r>
                      <a:endParaRPr lang="en-US" b="1" u="sng" dirty="0"/>
                    </a:p>
                  </a:txBody>
                  <a:tcPr/>
                </a:tc>
                <a:tc>
                  <a:txBody>
                    <a:bodyPr/>
                    <a:lstStyle/>
                    <a:p>
                      <a:pPr algn="ctr"/>
                      <a:r>
                        <a:rPr lang="en-US" b="1" u="sng" dirty="0" smtClean="0"/>
                        <a:t>Plan D</a:t>
                      </a:r>
                      <a:endParaRPr lang="en-US" b="1" u="sng" dirty="0"/>
                    </a:p>
                  </a:txBody>
                  <a:tcPr/>
                </a:tc>
                <a:tc>
                  <a:txBody>
                    <a:bodyPr/>
                    <a:lstStyle/>
                    <a:p>
                      <a:pPr algn="ctr"/>
                      <a:r>
                        <a:rPr lang="en-US" b="1" u="sng" dirty="0" smtClean="0"/>
                        <a:t>Plan E</a:t>
                      </a:r>
                      <a:endParaRPr lang="en-US" b="1" u="sng" dirty="0"/>
                    </a:p>
                  </a:txBody>
                  <a:tcPr/>
                </a:tc>
              </a:tr>
              <a:tr h="370840">
                <a:tc>
                  <a:txBody>
                    <a:bodyPr/>
                    <a:lstStyle/>
                    <a:p>
                      <a:r>
                        <a:rPr lang="en-US" sz="1200" b="1" dirty="0" smtClean="0"/>
                        <a:t>Staff 1 FT / Station, 24/7</a:t>
                      </a:r>
                      <a:endParaRPr lang="en-US" sz="1200" b="1" dirty="0"/>
                    </a:p>
                  </a:txBody>
                  <a:tcPr/>
                </a:tc>
                <a:tc>
                  <a:txBody>
                    <a:bodyPr/>
                    <a:lstStyle/>
                    <a:p>
                      <a:r>
                        <a:rPr lang="en-US" sz="1200" b="1" dirty="0" smtClean="0"/>
                        <a:t>Schedule POC and PT to Staff 2</a:t>
                      </a:r>
                      <a:r>
                        <a:rPr lang="en-US" sz="1200" b="1" baseline="0" dirty="0" smtClean="0"/>
                        <a:t> / Station, M – F, 10:00 – 18:00,</a:t>
                      </a:r>
                      <a:endParaRPr lang="en-US" sz="1200" b="1" dirty="0"/>
                    </a:p>
                  </a:txBody>
                  <a:tcPr/>
                </a:tc>
                <a:tc>
                  <a:txBody>
                    <a:bodyPr/>
                    <a:lstStyle/>
                    <a:p>
                      <a:r>
                        <a:rPr lang="en-US" sz="1200" b="1" dirty="0" smtClean="0"/>
                        <a:t>Hire 2 FT’s to Staff</a:t>
                      </a:r>
                      <a:r>
                        <a:rPr lang="en-US" sz="1200" b="1" baseline="0" dirty="0" smtClean="0"/>
                        <a:t> 2 / Station, M-F, 10:00 – 18:00, </a:t>
                      </a:r>
                      <a:endParaRPr lang="en-US" sz="1200" b="1" dirty="0"/>
                    </a:p>
                  </a:txBody>
                  <a:tcPr/>
                </a:tc>
                <a:tc>
                  <a:txBody>
                    <a:bodyPr/>
                    <a:lstStyle/>
                    <a:p>
                      <a:r>
                        <a:rPr lang="en-US" sz="1200" b="1" dirty="0" smtClean="0"/>
                        <a:t>Plan B + allow</a:t>
                      </a:r>
                      <a:r>
                        <a:rPr lang="en-US" sz="1200" b="1" baseline="0" dirty="0" smtClean="0"/>
                        <a:t> all FT’s to respond to calls during non-work hours for overtime pay</a:t>
                      </a:r>
                      <a:endParaRPr lang="en-US" sz="1200" b="1" dirty="0"/>
                    </a:p>
                  </a:txBody>
                  <a:tcPr/>
                </a:tc>
                <a:tc>
                  <a:txBody>
                    <a:bodyPr/>
                    <a:lstStyle/>
                    <a:p>
                      <a:r>
                        <a:rPr lang="en-US" sz="1200" b="1" dirty="0" smtClean="0"/>
                        <a:t>Utilize</a:t>
                      </a:r>
                      <a:r>
                        <a:rPr lang="en-US" sz="1200" b="1" baseline="0" dirty="0" smtClean="0"/>
                        <a:t> POC and PT to Staff 2 / Station, 24/7</a:t>
                      </a:r>
                      <a:endParaRPr lang="en-US" sz="1200" b="1" dirty="0"/>
                    </a:p>
                  </a:txBody>
                  <a:tcPr/>
                </a:tc>
                <a:tc>
                  <a:txBody>
                    <a:bodyPr/>
                    <a:lstStyle/>
                    <a:p>
                      <a:r>
                        <a:rPr lang="en-US" sz="1200" b="1" dirty="0" smtClean="0"/>
                        <a:t>Hire 3 FT’s to Staff one station with 2 FT’s, Utilize POC and PT to Staff </a:t>
                      </a:r>
                      <a:r>
                        <a:rPr lang="en-US" sz="1200" b="1" baseline="0" dirty="0" smtClean="0"/>
                        <a:t> Second Station,</a:t>
                      </a:r>
                      <a:r>
                        <a:rPr lang="en-US" sz="1200" b="1" dirty="0" smtClean="0"/>
                        <a:t> 24/7</a:t>
                      </a:r>
                      <a:endParaRPr lang="en-US" sz="1200" b="1" dirty="0"/>
                    </a:p>
                  </a:txBody>
                  <a:tcPr/>
                </a:tc>
                <a:tc>
                  <a:txBody>
                    <a:bodyPr/>
                    <a:lstStyle/>
                    <a:p>
                      <a:r>
                        <a:rPr lang="en-US" sz="1200" b="1" dirty="0" smtClean="0"/>
                        <a:t>Hire 6 FT’s to Staff both stations with 2</a:t>
                      </a:r>
                      <a:r>
                        <a:rPr lang="en-US" sz="1200" b="1" baseline="0" dirty="0" smtClean="0"/>
                        <a:t> FT’s, 24/7</a:t>
                      </a:r>
                      <a:endParaRPr lang="en-US" sz="1200" b="1" dirty="0"/>
                    </a:p>
                  </a:txBody>
                  <a:tcPr/>
                </a:tc>
              </a:tr>
              <a:tr h="370840">
                <a:tc>
                  <a:txBody>
                    <a:bodyPr/>
                    <a:lstStyle/>
                    <a:p>
                      <a:endParaRPr lang="en-US" sz="1200" b="1" dirty="0"/>
                    </a:p>
                  </a:txBody>
                  <a:tcPr/>
                </a:tc>
                <a:tc>
                  <a:txBody>
                    <a:bodyPr/>
                    <a:lstStyle/>
                    <a:p>
                      <a:r>
                        <a:rPr lang="en-US" sz="1200" b="1" dirty="0" smtClean="0"/>
                        <a:t>Est.</a:t>
                      </a:r>
                      <a:r>
                        <a:rPr lang="en-US" sz="1200" b="1" baseline="0" dirty="0" smtClean="0"/>
                        <a:t> $85K / yr.</a:t>
                      </a:r>
                      <a:endParaRPr lang="en-US" sz="1200" b="1" dirty="0"/>
                    </a:p>
                  </a:txBody>
                  <a:tcPr/>
                </a:tc>
                <a:tc>
                  <a:txBody>
                    <a:bodyPr/>
                    <a:lstStyle/>
                    <a:p>
                      <a:r>
                        <a:rPr lang="en-US" sz="1200" b="1" dirty="0" smtClean="0"/>
                        <a:t>Est. $150K / yr.</a:t>
                      </a:r>
                      <a:endParaRPr lang="en-US" sz="1200" b="1" dirty="0"/>
                    </a:p>
                  </a:txBody>
                  <a:tcPr/>
                </a:tc>
                <a:tc>
                  <a:txBody>
                    <a:bodyPr/>
                    <a:lstStyle/>
                    <a:p>
                      <a:r>
                        <a:rPr lang="en-US" sz="1200" b="1" dirty="0" smtClean="0"/>
                        <a:t>Est. $175K / yr.</a:t>
                      </a:r>
                      <a:endParaRPr lang="en-US" sz="1200" b="1" dirty="0"/>
                    </a:p>
                  </a:txBody>
                  <a:tcPr/>
                </a:tc>
                <a:tc>
                  <a:txBody>
                    <a:bodyPr/>
                    <a:lstStyle/>
                    <a:p>
                      <a:r>
                        <a:rPr lang="en-US" sz="1200" b="1" dirty="0" smtClean="0"/>
                        <a:t>Est. $350K / yr.</a:t>
                      </a:r>
                      <a:endParaRPr lang="en-US" sz="1200" b="1" dirty="0"/>
                    </a:p>
                  </a:txBody>
                  <a:tcPr/>
                </a:tc>
                <a:tc>
                  <a:txBody>
                    <a:bodyPr/>
                    <a:lstStyle/>
                    <a:p>
                      <a:r>
                        <a:rPr lang="en-US" sz="1200" b="1" dirty="0" smtClean="0"/>
                        <a:t>Est. $500K</a:t>
                      </a:r>
                      <a:r>
                        <a:rPr lang="en-US" sz="1200" b="1" baseline="0" dirty="0" smtClean="0"/>
                        <a:t> / yr.</a:t>
                      </a:r>
                      <a:endParaRPr lang="en-US" sz="1200" b="1" dirty="0"/>
                    </a:p>
                  </a:txBody>
                  <a:tcPr/>
                </a:tc>
                <a:tc>
                  <a:txBody>
                    <a:bodyPr/>
                    <a:lstStyle/>
                    <a:p>
                      <a:r>
                        <a:rPr lang="en-US" sz="1200" b="1" dirty="0" smtClean="0"/>
                        <a:t>Est. $650K / yr.</a:t>
                      </a:r>
                      <a:endParaRPr lang="en-US" sz="1200" b="1" dirty="0"/>
                    </a:p>
                  </a:txBody>
                  <a:tcPr/>
                </a:tc>
              </a:tr>
            </a:tbl>
          </a:graphicData>
        </a:graphic>
      </p:graphicFrame>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31</a:t>
            </a:fld>
            <a:endParaRPr lang="en-US"/>
          </a:p>
        </p:txBody>
      </p:sp>
      <p:sp>
        <p:nvSpPr>
          <p:cNvPr id="7" name="TextBox 6"/>
          <p:cNvSpPr txBox="1"/>
          <p:nvPr/>
        </p:nvSpPr>
        <p:spPr>
          <a:xfrm>
            <a:off x="2020039" y="3934123"/>
            <a:ext cx="4940263" cy="2923877"/>
          </a:xfrm>
          <a:prstGeom prst="rect">
            <a:avLst/>
          </a:prstGeom>
          <a:noFill/>
        </p:spPr>
        <p:txBody>
          <a:bodyPr wrap="none" rtlCol="0">
            <a:spAutoFit/>
          </a:bodyPr>
          <a:lstStyle/>
          <a:p>
            <a:pPr algn="ctr"/>
            <a:r>
              <a:rPr lang="en-US" sz="1600" b="1" u="sng" dirty="0" smtClean="0"/>
              <a:t>Evaluation Criteria</a:t>
            </a:r>
          </a:p>
          <a:p>
            <a:pPr>
              <a:buFont typeface="Arial" pitchFamily="34" charset="0"/>
              <a:buChar char="•"/>
            </a:pPr>
            <a:r>
              <a:rPr lang="en-US" sz="1400" dirty="0" smtClean="0"/>
              <a:t>  </a:t>
            </a:r>
            <a:r>
              <a:rPr lang="en-US" sz="1400" b="1" dirty="0" smtClean="0"/>
              <a:t>NFPA, OCMCA Standards, Benchmark Communities</a:t>
            </a:r>
          </a:p>
          <a:p>
            <a:pPr>
              <a:buFont typeface="Arial" pitchFamily="34" charset="0"/>
              <a:buChar char="•"/>
            </a:pPr>
            <a:r>
              <a:rPr lang="en-US" sz="1400" b="1" dirty="0" smtClean="0"/>
              <a:t>  Minimum Manpower Availability</a:t>
            </a:r>
          </a:p>
          <a:p>
            <a:pPr lvl="1">
              <a:buFont typeface="Arial" pitchFamily="34" charset="0"/>
              <a:buChar char="•"/>
            </a:pPr>
            <a:r>
              <a:rPr lang="en-US" sz="1400" b="1" dirty="0" smtClean="0"/>
              <a:t>  Fire  – 5  (Response Time, Search &amp; Rescue)</a:t>
            </a:r>
          </a:p>
          <a:p>
            <a:pPr lvl="1">
              <a:buFont typeface="Arial" pitchFamily="34" charset="0"/>
              <a:buChar char="•"/>
            </a:pPr>
            <a:r>
              <a:rPr lang="en-US" sz="1400" b="1" dirty="0" smtClean="0"/>
              <a:t>  EMS – 2  (Response Time,  Intervention Efficiency)</a:t>
            </a:r>
          </a:p>
          <a:p>
            <a:pPr lvl="1">
              <a:buFont typeface="Arial" pitchFamily="34" charset="0"/>
              <a:buChar char="•"/>
            </a:pPr>
            <a:r>
              <a:rPr lang="en-US" sz="1400" b="1" dirty="0" smtClean="0"/>
              <a:t>  Vehicle Accident – 4 (Response Time, Fire, EMS, Rescue)</a:t>
            </a:r>
          </a:p>
          <a:p>
            <a:pPr>
              <a:buFont typeface="Arial" pitchFamily="34" charset="0"/>
              <a:buChar char="•"/>
            </a:pPr>
            <a:r>
              <a:rPr lang="en-US" sz="1400" b="1" dirty="0" smtClean="0"/>
              <a:t>  Manpower for Double Tones &amp; Multiple Patients</a:t>
            </a:r>
          </a:p>
          <a:p>
            <a:pPr>
              <a:buFont typeface="Arial" pitchFamily="34" charset="0"/>
              <a:buChar char="•"/>
            </a:pPr>
            <a:r>
              <a:rPr lang="en-US" sz="1400" b="1" dirty="0" smtClean="0"/>
              <a:t>  Scene &amp; Station Safety</a:t>
            </a:r>
          </a:p>
          <a:p>
            <a:pPr>
              <a:buFont typeface="Arial" pitchFamily="34" charset="0"/>
              <a:buChar char="•"/>
            </a:pPr>
            <a:r>
              <a:rPr lang="en-US" sz="1400" b="1" dirty="0" smtClean="0"/>
              <a:t>  Unit Navigation Efficiency</a:t>
            </a:r>
          </a:p>
          <a:p>
            <a:pPr>
              <a:buFont typeface="Arial" pitchFamily="34" charset="0"/>
              <a:buChar char="•"/>
            </a:pPr>
            <a:r>
              <a:rPr lang="en-US" sz="1400" b="1" dirty="0" smtClean="0"/>
              <a:t>  Mutual Aid Response Capability</a:t>
            </a:r>
          </a:p>
          <a:p>
            <a:pPr>
              <a:buFont typeface="Arial" pitchFamily="34" charset="0"/>
              <a:buChar char="•"/>
            </a:pPr>
            <a:r>
              <a:rPr lang="en-US" sz="1400" b="1" dirty="0" smtClean="0"/>
              <a:t>  Training Efficiency and Skill Base Capability</a:t>
            </a:r>
          </a:p>
          <a:p>
            <a:pPr>
              <a:buFont typeface="Arial" pitchFamily="34" charset="0"/>
              <a:buChar char="•"/>
            </a:pPr>
            <a:r>
              <a:rPr lang="en-US" sz="1400" b="1" dirty="0" smtClean="0"/>
              <a:t>  Personnel Retention</a:t>
            </a:r>
          </a:p>
          <a:p>
            <a:pPr>
              <a:buFont typeface="Arial" pitchFamily="34" charset="0"/>
              <a:buChar char="•"/>
            </a:pPr>
            <a:endParaRPr lang="en-US" sz="1400" dirty="0" smtClean="0"/>
          </a:p>
        </p:txBody>
      </p:sp>
      <p:sp>
        <p:nvSpPr>
          <p:cNvPr id="8" name="Rectangle 7"/>
          <p:cNvSpPr/>
          <p:nvPr/>
        </p:nvSpPr>
        <p:spPr>
          <a:xfrm>
            <a:off x="1676400" y="3886200"/>
            <a:ext cx="5562600" cy="26670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a:stCxn id="8" idx="1"/>
          </p:cNvCxnSpPr>
          <p:nvPr/>
        </p:nvCxnSpPr>
        <p:spPr>
          <a:xfrm flipH="1" flipV="1">
            <a:off x="533400" y="5181600"/>
            <a:ext cx="1143000" cy="381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239000" y="5257800"/>
            <a:ext cx="11430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b="1" dirty="0" smtClean="0"/>
          </a:p>
          <a:p>
            <a:pPr algn="ctr">
              <a:buNone/>
            </a:pPr>
            <a:r>
              <a:rPr lang="en-US" sz="4800" b="1" dirty="0" smtClean="0"/>
              <a:t>Future State</a:t>
            </a:r>
            <a:endParaRPr lang="en-US" sz="4800" b="1"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u="sng" dirty="0" smtClean="0"/>
              <a:t>OTFD Future State - 2025</a:t>
            </a:r>
            <a:endParaRPr lang="en-US" sz="2800" b="1" u="sng" dirty="0"/>
          </a:p>
        </p:txBody>
      </p:sp>
      <p:graphicFrame>
        <p:nvGraphicFramePr>
          <p:cNvPr id="6" name="Content Placeholder 5"/>
          <p:cNvGraphicFramePr>
            <a:graphicFrameLocks noGrp="1"/>
          </p:cNvGraphicFramePr>
          <p:nvPr>
            <p:ph idx="1"/>
          </p:nvPr>
        </p:nvGraphicFramePr>
        <p:xfrm>
          <a:off x="152400" y="1066800"/>
          <a:ext cx="8610600" cy="4820920"/>
        </p:xfrm>
        <a:graphic>
          <a:graphicData uri="http://schemas.openxmlformats.org/drawingml/2006/table">
            <a:tbl>
              <a:tblPr firstRow="1" bandRow="1">
                <a:tableStyleId>{5C22544A-7EE6-4342-B048-85BDC9FD1C3A}</a:tableStyleId>
              </a:tblPr>
              <a:tblGrid>
                <a:gridCol w="2971800"/>
                <a:gridCol w="2768600"/>
                <a:gridCol w="2870200"/>
              </a:tblGrid>
              <a:tr h="370840">
                <a:tc>
                  <a:txBody>
                    <a:bodyPr/>
                    <a:lstStyle/>
                    <a:p>
                      <a:endParaRPr lang="en-US" dirty="0"/>
                    </a:p>
                  </a:txBody>
                  <a:tcPr>
                    <a:noFill/>
                  </a:tcPr>
                </a:tc>
                <a:tc>
                  <a:txBody>
                    <a:bodyPr/>
                    <a:lstStyle/>
                    <a:p>
                      <a:pPr algn="ctr"/>
                      <a:r>
                        <a:rPr lang="en-US" u="sng" dirty="0" smtClean="0">
                          <a:solidFill>
                            <a:schemeClr val="tx1"/>
                          </a:solidFill>
                        </a:rPr>
                        <a:t>Current</a:t>
                      </a:r>
                      <a:r>
                        <a:rPr lang="en-US" u="sng" baseline="0" dirty="0" smtClean="0">
                          <a:solidFill>
                            <a:schemeClr val="tx1"/>
                          </a:solidFill>
                        </a:rPr>
                        <a:t> State</a:t>
                      </a:r>
                      <a:endParaRPr lang="en-US" u="sng" dirty="0">
                        <a:solidFill>
                          <a:schemeClr val="tx1"/>
                        </a:solidFill>
                      </a:endParaRPr>
                    </a:p>
                  </a:txBody>
                  <a:tcPr>
                    <a:noFill/>
                  </a:tcPr>
                </a:tc>
                <a:tc>
                  <a:txBody>
                    <a:bodyPr/>
                    <a:lstStyle/>
                    <a:p>
                      <a:pPr algn="ctr"/>
                      <a:r>
                        <a:rPr lang="en-US" u="sng" dirty="0" smtClean="0">
                          <a:solidFill>
                            <a:srgbClr val="FF0000"/>
                          </a:solidFill>
                        </a:rPr>
                        <a:t>Future</a:t>
                      </a:r>
                      <a:r>
                        <a:rPr lang="en-US" u="sng" baseline="0" dirty="0" smtClean="0">
                          <a:solidFill>
                            <a:srgbClr val="FF0000"/>
                          </a:solidFill>
                        </a:rPr>
                        <a:t> State</a:t>
                      </a:r>
                    </a:p>
                  </a:txBody>
                  <a:tcPr>
                    <a:noFill/>
                  </a:tcPr>
                </a:tc>
              </a:tr>
              <a:tr h="370840">
                <a:tc>
                  <a:txBody>
                    <a:bodyPr/>
                    <a:lstStyle/>
                    <a:p>
                      <a:pPr algn="r" fontAlgn="b"/>
                      <a:r>
                        <a:rPr lang="en-US" sz="1400" b="1" i="0" u="none" strike="noStrike" dirty="0" smtClean="0">
                          <a:solidFill>
                            <a:srgbClr val="000000"/>
                          </a:solidFill>
                          <a:latin typeface="Calibri"/>
                        </a:rPr>
                        <a:t>Population </a:t>
                      </a:r>
                      <a:r>
                        <a:rPr lang="en-US" sz="1400" b="1" i="0" u="none" strike="noStrike" dirty="0" smtClean="0">
                          <a:solidFill>
                            <a:srgbClr val="000000"/>
                          </a:solidFill>
                          <a:latin typeface="+mn-lt"/>
                        </a:rPr>
                        <a:t>(2014 SEMCOG Est.)</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18132 </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19032</a:t>
                      </a:r>
                      <a:endParaRPr lang="en-US" sz="1400" b="1" dirty="0">
                        <a:solidFill>
                          <a:srgbClr val="FF0000"/>
                        </a:solidFill>
                      </a:endParaRPr>
                    </a:p>
                  </a:txBody>
                  <a:tcPr>
                    <a:noFill/>
                  </a:tcPr>
                </a:tc>
              </a:tr>
              <a:tr h="370840">
                <a:tc>
                  <a:txBody>
                    <a:bodyPr/>
                    <a:lstStyle/>
                    <a:p>
                      <a:pPr algn="r" fontAlgn="b"/>
                      <a:r>
                        <a:rPr lang="en-US" sz="1400" b="1" i="0" u="none" strike="noStrike" dirty="0">
                          <a:solidFill>
                            <a:srgbClr val="000000"/>
                          </a:solidFill>
                          <a:latin typeface="Calibri"/>
                        </a:rPr>
                        <a:t>Density (Residents/</a:t>
                      </a:r>
                      <a:r>
                        <a:rPr lang="en-US" sz="1400" b="1" i="0" u="none" strike="noStrike" dirty="0" err="1">
                          <a:solidFill>
                            <a:srgbClr val="000000"/>
                          </a:solidFill>
                          <a:latin typeface="Calibri"/>
                        </a:rPr>
                        <a:t>sq.mi</a:t>
                      </a:r>
                      <a:r>
                        <a:rPr lang="en-US" sz="1400" b="1" i="0" u="none" strike="noStrike" dirty="0">
                          <a:solidFill>
                            <a:srgbClr val="000000"/>
                          </a:solidFill>
                          <a:latin typeface="Calibri"/>
                        </a:rPr>
                        <a:t>.):</a:t>
                      </a:r>
                    </a:p>
                  </a:txBody>
                  <a:tcPr marL="9525" marR="9525" marT="9525" marB="0" anchor="b">
                    <a:noFill/>
                  </a:tcPr>
                </a:tc>
                <a:tc>
                  <a:txBody>
                    <a:bodyPr/>
                    <a:lstStyle/>
                    <a:p>
                      <a:pPr algn="ctr" fontAlgn="b"/>
                      <a:r>
                        <a:rPr lang="en-US" sz="1400" b="1" i="0" u="none" strike="noStrike" dirty="0" smtClean="0">
                          <a:solidFill>
                            <a:srgbClr val="000000"/>
                          </a:solidFill>
                          <a:latin typeface="Calibri"/>
                        </a:rPr>
                        <a:t>492   </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517</a:t>
                      </a:r>
                      <a:endParaRPr lang="en-US" sz="1400" b="1" dirty="0">
                        <a:solidFill>
                          <a:srgbClr val="FF0000"/>
                        </a:solidFill>
                      </a:endParaRPr>
                    </a:p>
                  </a:txBody>
                  <a:tcPr>
                    <a:noFill/>
                  </a:tcPr>
                </a:tc>
              </a:tr>
              <a:tr h="370840">
                <a:tc>
                  <a:txBody>
                    <a:bodyPr/>
                    <a:lstStyle/>
                    <a:p>
                      <a:pPr algn="r" fontAlgn="b"/>
                      <a:r>
                        <a:rPr lang="en-US" sz="1400" b="1" i="0" u="none" strike="noStrike" dirty="0">
                          <a:solidFill>
                            <a:srgbClr val="000000"/>
                          </a:solidFill>
                          <a:latin typeface="Calibri"/>
                        </a:rPr>
                        <a:t>Stations:</a:t>
                      </a:r>
                    </a:p>
                  </a:txBody>
                  <a:tcPr marL="9525" marR="9525" marT="9525" marB="0" anchor="b">
                    <a:noFill/>
                  </a:tcPr>
                </a:tc>
                <a:tc>
                  <a:txBody>
                    <a:bodyPr/>
                    <a:lstStyle/>
                    <a:p>
                      <a:pPr algn="ctr" fontAlgn="b"/>
                      <a:r>
                        <a:rPr lang="en-US" sz="1400" b="1" i="0" u="none" strike="noStrike" dirty="0">
                          <a:solidFill>
                            <a:srgbClr val="000000"/>
                          </a:solidFill>
                          <a:latin typeface="Calibri"/>
                        </a:rPr>
                        <a:t>2</a:t>
                      </a:r>
                    </a:p>
                  </a:txBody>
                  <a:tcPr marL="9525" marR="9525" marT="9525" marB="0" anchor="b">
                    <a:noFill/>
                  </a:tcPr>
                </a:tc>
                <a:tc>
                  <a:txBody>
                    <a:bodyPr/>
                    <a:lstStyle/>
                    <a:p>
                      <a:pPr algn="ctr"/>
                      <a:r>
                        <a:rPr lang="en-US" sz="1400" b="1" dirty="0" smtClean="0">
                          <a:solidFill>
                            <a:srgbClr val="FF0000"/>
                          </a:solidFill>
                        </a:rPr>
                        <a:t>TBD</a:t>
                      </a:r>
                      <a:endParaRPr lang="en-US" sz="1400" b="1" dirty="0">
                        <a:solidFill>
                          <a:srgbClr val="FF0000"/>
                        </a:solidFill>
                      </a:endParaRPr>
                    </a:p>
                  </a:txBody>
                  <a:tcPr>
                    <a:noFill/>
                  </a:tcPr>
                </a:tc>
              </a:tr>
              <a:tr h="370840">
                <a:tc>
                  <a:txBody>
                    <a:bodyPr/>
                    <a:lstStyle/>
                    <a:p>
                      <a:pPr algn="r" fontAlgn="b"/>
                      <a:r>
                        <a:rPr lang="en-US" sz="1400" b="1" i="0" u="none" strike="noStrike" dirty="0">
                          <a:solidFill>
                            <a:srgbClr val="000000"/>
                          </a:solidFill>
                          <a:latin typeface="Calibri"/>
                        </a:rPr>
                        <a:t>NFPA / OCMCA Classification:</a:t>
                      </a:r>
                    </a:p>
                  </a:txBody>
                  <a:tcPr marL="9525" marR="9525" marT="9525" marB="0" anchor="b">
                    <a:noFill/>
                  </a:tcPr>
                </a:tc>
                <a:tc>
                  <a:txBody>
                    <a:bodyPr/>
                    <a:lstStyle/>
                    <a:p>
                      <a:pPr algn="ctr" fontAlgn="b"/>
                      <a:r>
                        <a:rPr lang="en-US" sz="1400" b="1" i="0" u="none" strike="noStrike" dirty="0">
                          <a:solidFill>
                            <a:srgbClr val="000000"/>
                          </a:solidFill>
                          <a:latin typeface="Calibri"/>
                        </a:rPr>
                        <a:t>Rural </a:t>
                      </a:r>
                      <a:r>
                        <a:rPr lang="en-US" sz="1400" b="1" i="0" u="none" strike="noStrike" dirty="0" smtClean="0">
                          <a:solidFill>
                            <a:srgbClr val="000000"/>
                          </a:solidFill>
                          <a:latin typeface="Calibri"/>
                        </a:rPr>
                        <a:t> </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Suburban</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Suburban</a:t>
                      </a:r>
                      <a:endParaRPr lang="en-US" sz="1400" b="1" dirty="0">
                        <a:solidFill>
                          <a:srgbClr val="FF0000"/>
                        </a:solidFill>
                      </a:endParaRPr>
                    </a:p>
                  </a:txBody>
                  <a:tcPr>
                    <a:noFill/>
                  </a:tcPr>
                </a:tc>
              </a:tr>
              <a:tr h="370840">
                <a:tc>
                  <a:txBody>
                    <a:bodyPr/>
                    <a:lstStyle/>
                    <a:p>
                      <a:pPr algn="r" fontAlgn="b"/>
                      <a:r>
                        <a:rPr lang="en-US" sz="1400" b="1" i="0" u="none" strike="noStrike" dirty="0">
                          <a:solidFill>
                            <a:srgbClr val="000000"/>
                          </a:solidFill>
                          <a:latin typeface="Calibri"/>
                        </a:rPr>
                        <a:t>ISO Classification:</a:t>
                      </a:r>
                    </a:p>
                  </a:txBody>
                  <a:tcPr marL="9525" marR="9525" marT="9525" marB="0" anchor="b">
                    <a:noFill/>
                  </a:tcPr>
                </a:tc>
                <a:tc>
                  <a:txBody>
                    <a:bodyPr/>
                    <a:lstStyle/>
                    <a:p>
                      <a:pPr algn="ctr" fontAlgn="b"/>
                      <a:r>
                        <a:rPr lang="en-US" sz="1400" b="1" i="0" u="none" strike="noStrike" dirty="0">
                          <a:solidFill>
                            <a:srgbClr val="000000"/>
                          </a:solidFill>
                          <a:latin typeface="Calibri"/>
                        </a:rPr>
                        <a:t>5</a:t>
                      </a:r>
                    </a:p>
                  </a:txBody>
                  <a:tcPr marL="9525" marR="9525" marT="9525" marB="0" anchor="b">
                    <a:noFill/>
                  </a:tcPr>
                </a:tc>
                <a:tc>
                  <a:txBody>
                    <a:bodyPr/>
                    <a:lstStyle/>
                    <a:p>
                      <a:pPr algn="ctr"/>
                      <a:r>
                        <a:rPr lang="en-US" sz="1400" b="1" dirty="0" smtClean="0">
                          <a:solidFill>
                            <a:srgbClr val="FF0000"/>
                          </a:solidFill>
                        </a:rPr>
                        <a:t>TBD</a:t>
                      </a:r>
                      <a:endParaRPr lang="en-US" sz="1400" b="1" dirty="0">
                        <a:solidFill>
                          <a:srgbClr val="FF0000"/>
                        </a:solidFill>
                      </a:endParaRPr>
                    </a:p>
                  </a:txBody>
                  <a:tcPr>
                    <a:noFill/>
                  </a:tcPr>
                </a:tc>
              </a:tr>
              <a:tr h="370840">
                <a:tc>
                  <a:txBody>
                    <a:bodyPr/>
                    <a:lstStyle/>
                    <a:p>
                      <a:pPr algn="r" fontAlgn="b"/>
                      <a:r>
                        <a:rPr lang="en-US" sz="1400" b="1" i="0" u="none" strike="noStrike" dirty="0" smtClean="0">
                          <a:solidFill>
                            <a:srgbClr val="000000"/>
                          </a:solidFill>
                          <a:latin typeface="Calibri"/>
                        </a:rPr>
                        <a:t>Fire/EMS</a:t>
                      </a:r>
                      <a:r>
                        <a:rPr lang="en-US" sz="1400" b="1" i="0" u="none" strike="noStrike" baseline="0" dirty="0" smtClean="0">
                          <a:solidFill>
                            <a:srgbClr val="000000"/>
                          </a:solidFill>
                          <a:latin typeface="Calibri"/>
                        </a:rPr>
                        <a:t> Runs (Total):</a:t>
                      </a:r>
                      <a:endParaRPr lang="en-US" sz="1200" b="1" i="0" u="none" strike="noStrike" dirty="0" smtClean="0">
                        <a:solidFill>
                          <a:srgbClr val="000000"/>
                        </a:solidFill>
                        <a:latin typeface="Calibri"/>
                      </a:endParaRPr>
                    </a:p>
                    <a:p>
                      <a:pPr algn="r" fontAlgn="b"/>
                      <a:endParaRPr lang="en-US" sz="400" b="1" i="0" u="none" strike="noStrike" dirty="0" smtClean="0">
                        <a:solidFill>
                          <a:srgbClr val="000000"/>
                        </a:solidFill>
                        <a:latin typeface="Calibri"/>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TBD</a:t>
                      </a:r>
                    </a:p>
                  </a:txBody>
                  <a:tcPr>
                    <a:noFill/>
                  </a:tcPr>
                </a:tc>
              </a:tr>
              <a:tr h="370840">
                <a:tc>
                  <a:txBody>
                    <a:bodyPr/>
                    <a:lstStyle/>
                    <a:p>
                      <a:pPr algn="r" fontAlgn="b"/>
                      <a:r>
                        <a:rPr lang="en-US" sz="1400" b="1" i="0" u="none" strike="noStrike" dirty="0" smtClean="0">
                          <a:solidFill>
                            <a:srgbClr val="000000"/>
                          </a:solidFill>
                          <a:latin typeface="Calibri"/>
                        </a:rPr>
                        <a:t>Fire/EMS </a:t>
                      </a:r>
                      <a:r>
                        <a:rPr lang="en-US" sz="1400" b="1" i="0" u="none" strike="noStrike" dirty="0">
                          <a:solidFill>
                            <a:srgbClr val="000000"/>
                          </a:solidFill>
                          <a:latin typeface="Calibri"/>
                        </a:rPr>
                        <a:t>Runs (</a:t>
                      </a:r>
                      <a:r>
                        <a:rPr lang="en-US" sz="1400" b="1" i="0" u="none" strike="noStrike" dirty="0" smtClean="0">
                          <a:solidFill>
                            <a:srgbClr val="000000"/>
                          </a:solidFill>
                          <a:latin typeface="Calibri"/>
                        </a:rPr>
                        <a:t>Priority </a:t>
                      </a:r>
                      <a:r>
                        <a:rPr lang="en-US" sz="1400" b="1" i="0" u="none" strike="noStrike" dirty="0">
                          <a:solidFill>
                            <a:srgbClr val="000000"/>
                          </a:solidFill>
                          <a:latin typeface="Calibri"/>
                        </a:rPr>
                        <a:t>1</a:t>
                      </a:r>
                      <a:r>
                        <a:rPr lang="en-US" sz="1400" b="1" i="0" u="none" strike="noStrike" dirty="0" smtClean="0">
                          <a:solidFill>
                            <a:srgbClr val="000000"/>
                          </a:solidFill>
                          <a:latin typeface="Calibri"/>
                        </a:rPr>
                        <a:t>):</a:t>
                      </a:r>
                      <a:endParaRPr lang="en-US" sz="1200" b="1" i="0" u="none" strike="noStrike" dirty="0" smtClean="0">
                        <a:solidFill>
                          <a:srgbClr val="000000"/>
                        </a:solidFill>
                        <a:latin typeface="Calibri"/>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TBD</a:t>
                      </a:r>
                    </a:p>
                  </a:txBody>
                  <a:tcPr>
                    <a:noFill/>
                  </a:tcPr>
                </a:tc>
              </a:tr>
              <a:tr h="370840">
                <a:tc>
                  <a:txBody>
                    <a:bodyPr/>
                    <a:lstStyle/>
                    <a:p>
                      <a:pPr algn="r" fontAlgn="b"/>
                      <a:r>
                        <a:rPr lang="en-US" sz="1400" b="1" i="0" u="none" strike="noStrike" dirty="0" smtClean="0">
                          <a:solidFill>
                            <a:srgbClr val="000000"/>
                          </a:solidFill>
                          <a:latin typeface="Calibri"/>
                        </a:rPr>
                        <a:t>Fire/EMS Avg</a:t>
                      </a:r>
                      <a:r>
                        <a:rPr lang="en-US" sz="1400" b="1" i="0" u="none" strike="noStrike" dirty="0">
                          <a:solidFill>
                            <a:srgbClr val="000000"/>
                          </a:solidFill>
                          <a:latin typeface="Calibri"/>
                        </a:rPr>
                        <a:t>. Response Time</a:t>
                      </a:r>
                      <a:r>
                        <a:rPr lang="en-US" sz="1400" b="1" i="0" u="none" strike="noStrike" dirty="0" smtClean="0">
                          <a:solidFill>
                            <a:srgbClr val="000000"/>
                          </a:solidFill>
                          <a:latin typeface="Calibri"/>
                        </a:rPr>
                        <a:t>:</a:t>
                      </a:r>
                      <a:endParaRPr lang="en-US" sz="1200" b="1" i="0" u="none" strike="noStrike" dirty="0" smtClean="0">
                        <a:solidFill>
                          <a:srgbClr val="000000"/>
                        </a:solidFill>
                        <a:latin typeface="+mn-lt"/>
                      </a:endParaRPr>
                    </a:p>
                    <a:p>
                      <a:pPr marL="0" marR="0" indent="0" algn="r" defTabSz="914400" rtl="0" eaLnBrk="1" fontAlgn="b" latinLnBrk="0" hangingPunct="1">
                        <a:lnSpc>
                          <a:spcPct val="100000"/>
                        </a:lnSpc>
                        <a:spcBef>
                          <a:spcPts val="0"/>
                        </a:spcBef>
                        <a:spcAft>
                          <a:spcPts val="0"/>
                        </a:spcAft>
                        <a:buClrTx/>
                        <a:buSzTx/>
                        <a:buFontTx/>
                        <a:buNone/>
                        <a:tabLst/>
                        <a:defRPr/>
                      </a:pPr>
                      <a:endParaRPr lang="en-US" sz="400" b="1" i="0" u="none" strike="noStrike" dirty="0" smtClean="0">
                        <a:solidFill>
                          <a:srgbClr val="000000"/>
                        </a:solidFill>
                        <a:latin typeface="+mn-lt"/>
                      </a:endParaRPr>
                    </a:p>
                  </a:txBody>
                  <a:tcPr marL="9525" marR="9525" marT="9525" marB="0" anchor="b">
                    <a:noFill/>
                  </a:tcPr>
                </a:tc>
                <a:tc>
                  <a:txBody>
                    <a:bodyPr/>
                    <a:lstStyle/>
                    <a:p>
                      <a:pPr algn="ctr" fontAlgn="b"/>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TBD</a:t>
                      </a:r>
                      <a:endParaRPr lang="en-US" sz="1400" b="1" dirty="0">
                        <a:solidFill>
                          <a:srgbClr val="FF0000"/>
                        </a:solidFill>
                      </a:endParaRPr>
                    </a:p>
                  </a:txBody>
                  <a:tcPr>
                    <a:noFill/>
                  </a:tcPr>
                </a:tc>
              </a:tr>
              <a:tr h="370840">
                <a:tc>
                  <a:txBody>
                    <a:bodyPr/>
                    <a:lstStyle/>
                    <a:p>
                      <a:pPr algn="r" fontAlgn="b"/>
                      <a:r>
                        <a:rPr lang="en-US" sz="1400" b="1" i="0" u="none" strike="noStrike" dirty="0" smtClean="0">
                          <a:solidFill>
                            <a:srgbClr val="000000"/>
                          </a:solidFill>
                          <a:latin typeface="Calibri"/>
                        </a:rPr>
                        <a:t>Fire/EMS 90</a:t>
                      </a:r>
                      <a:r>
                        <a:rPr lang="en-US" sz="1400" b="1" i="0" u="none" strike="noStrike" dirty="0">
                          <a:solidFill>
                            <a:srgbClr val="000000"/>
                          </a:solidFill>
                          <a:latin typeface="Calibri"/>
                        </a:rPr>
                        <a:t>% </a:t>
                      </a:r>
                      <a:r>
                        <a:rPr lang="en-US" sz="1400" b="1" i="0" u="none" strike="noStrike" dirty="0" err="1">
                          <a:solidFill>
                            <a:srgbClr val="000000"/>
                          </a:solidFill>
                          <a:latin typeface="Calibri"/>
                        </a:rPr>
                        <a:t>Fractile</a:t>
                      </a:r>
                      <a:r>
                        <a:rPr lang="en-US" sz="1400" b="1" i="0" u="none" strike="noStrike" dirty="0">
                          <a:solidFill>
                            <a:srgbClr val="000000"/>
                          </a:solidFill>
                          <a:latin typeface="Calibri"/>
                        </a:rPr>
                        <a:t> </a:t>
                      </a:r>
                      <a:r>
                        <a:rPr lang="en-US" sz="1400" b="1" i="0" u="none" strike="noStrike" dirty="0" smtClean="0">
                          <a:solidFill>
                            <a:srgbClr val="000000"/>
                          </a:solidFill>
                          <a:latin typeface="Calibri"/>
                        </a:rPr>
                        <a:t>Response Time:</a:t>
                      </a:r>
                    </a:p>
                  </a:txBody>
                  <a:tcPr marL="9525" marR="9525" marT="9525" marB="0" anchor="b">
                    <a:noFill/>
                  </a:tcPr>
                </a:tc>
                <a:tc>
                  <a:txBody>
                    <a:bodyPr/>
                    <a:lstStyle/>
                    <a:p>
                      <a:pPr algn="ctr" fontAlgn="b"/>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525" marR="9525" marT="9525" marB="0" anchor="b">
                    <a:noFill/>
                  </a:tcPr>
                </a:tc>
                <a:tc>
                  <a:txBody>
                    <a:bodyPr/>
                    <a:lstStyle/>
                    <a:p>
                      <a:pPr algn="ctr"/>
                      <a:r>
                        <a:rPr lang="en-US" sz="1400" b="1" dirty="0" smtClean="0">
                          <a:solidFill>
                            <a:srgbClr val="FF0000"/>
                          </a:solidFill>
                        </a:rPr>
                        <a:t>TBD</a:t>
                      </a:r>
                      <a:endParaRPr lang="en-US" sz="1400" b="1" dirty="0">
                        <a:solidFill>
                          <a:srgbClr val="FF0000"/>
                        </a:solidFill>
                      </a:endParaRPr>
                    </a:p>
                  </a:txBody>
                  <a:tcPr>
                    <a:noFill/>
                  </a:tcPr>
                </a:tc>
              </a:tr>
              <a:tr h="370840">
                <a:tc>
                  <a:txBody>
                    <a:bodyPr/>
                    <a:lstStyle/>
                    <a:p>
                      <a:pPr algn="r" fontAlgn="b"/>
                      <a:r>
                        <a:rPr lang="en-US" sz="1400" b="1" i="0" u="none" strike="noStrike" dirty="0">
                          <a:solidFill>
                            <a:srgbClr val="000000"/>
                          </a:solidFill>
                          <a:latin typeface="Calibri"/>
                        </a:rPr>
                        <a:t>Millage Revenue ($MM):</a:t>
                      </a:r>
                    </a:p>
                  </a:txBody>
                  <a:tcPr marL="9525" marR="9525" marT="9525" marB="0" anchor="b">
                    <a:noFill/>
                  </a:tcPr>
                </a:tc>
                <a:tc>
                  <a:txBody>
                    <a:bodyPr/>
                    <a:lstStyle/>
                    <a:p>
                      <a:pPr algn="ctr" fontAlgn="b"/>
                      <a:r>
                        <a:rPr lang="en-US" sz="1400" b="1" i="0" u="none" strike="noStrike" dirty="0">
                          <a:solidFill>
                            <a:srgbClr val="000000"/>
                          </a:solidFill>
                          <a:latin typeface="Calibri"/>
                        </a:rPr>
                        <a:t>$1.18MM</a:t>
                      </a:r>
                    </a:p>
                  </a:txBody>
                  <a:tcPr marL="9525" marR="9525" marT="9525" marB="0" anchor="b">
                    <a:noFill/>
                  </a:tcPr>
                </a:tc>
                <a:tc>
                  <a:txBody>
                    <a:bodyPr/>
                    <a:lstStyle/>
                    <a:p>
                      <a:pPr algn="ctr"/>
                      <a:r>
                        <a:rPr lang="en-US" sz="1400" b="1" dirty="0" smtClean="0">
                          <a:solidFill>
                            <a:srgbClr val="FF0000"/>
                          </a:solidFill>
                        </a:rPr>
                        <a:t>TBD</a:t>
                      </a:r>
                      <a:endParaRPr lang="en-US" sz="1400" b="1" dirty="0">
                        <a:solidFill>
                          <a:srgbClr val="FF0000"/>
                        </a:solidFill>
                      </a:endParaRPr>
                    </a:p>
                  </a:txBody>
                  <a:tcPr>
                    <a:noFill/>
                  </a:tcPr>
                </a:tc>
              </a:tr>
              <a:tr h="370840">
                <a:tc>
                  <a:txBody>
                    <a:bodyPr/>
                    <a:lstStyle/>
                    <a:p>
                      <a:pPr algn="r" fontAlgn="b"/>
                      <a:r>
                        <a:rPr lang="en-US" sz="1400" b="1" i="0" u="none" strike="noStrike" dirty="0">
                          <a:solidFill>
                            <a:srgbClr val="000000"/>
                          </a:solidFill>
                          <a:latin typeface="Calibri"/>
                        </a:rPr>
                        <a:t>Operating Budget ($MM):</a:t>
                      </a:r>
                    </a:p>
                  </a:txBody>
                  <a:tcPr marL="9525" marR="9525" marT="9525" marB="0" anchor="b">
                    <a:noFill/>
                  </a:tcPr>
                </a:tc>
                <a:tc>
                  <a:txBody>
                    <a:bodyPr/>
                    <a:lstStyle/>
                    <a:p>
                      <a:pPr algn="ctr" fontAlgn="b"/>
                      <a:r>
                        <a:rPr lang="en-US" sz="1400" b="1" i="0" u="none" strike="noStrike" dirty="0">
                          <a:solidFill>
                            <a:srgbClr val="000000"/>
                          </a:solidFill>
                          <a:latin typeface="Calibri"/>
                        </a:rPr>
                        <a:t>$1.44MM</a:t>
                      </a:r>
                    </a:p>
                  </a:txBody>
                  <a:tcPr marL="9525" marR="9525" marT="9525" marB="0" anchor="b">
                    <a:noFill/>
                  </a:tcPr>
                </a:tc>
                <a:tc>
                  <a:txBody>
                    <a:bodyPr/>
                    <a:lstStyle/>
                    <a:p>
                      <a:pPr algn="ctr"/>
                      <a:r>
                        <a:rPr lang="en-US" sz="1400" b="1" dirty="0" smtClean="0">
                          <a:solidFill>
                            <a:srgbClr val="FF0000"/>
                          </a:solidFill>
                        </a:rPr>
                        <a:t>TBD</a:t>
                      </a:r>
                      <a:endParaRPr lang="en-US" sz="1400" b="1" dirty="0">
                        <a:solidFill>
                          <a:srgbClr val="FF0000"/>
                        </a:solidFill>
                      </a:endParaRPr>
                    </a:p>
                  </a:txBody>
                  <a:tcPr>
                    <a:noFill/>
                  </a:tcPr>
                </a:tc>
              </a:tr>
              <a:tr h="370840">
                <a:tc>
                  <a:txBody>
                    <a:bodyPr/>
                    <a:lstStyle/>
                    <a:p>
                      <a:pPr algn="ctr" fontAlgn="b"/>
                      <a:endParaRPr lang="en-US" sz="1400" b="1" i="0" u="none" strike="noStrike" dirty="0">
                        <a:solidFill>
                          <a:srgbClr val="000000"/>
                        </a:solidFill>
                        <a:latin typeface="Calibri"/>
                      </a:endParaRPr>
                    </a:p>
                  </a:txBody>
                  <a:tcPr marL="9525" marR="9525" marT="9525" marB="0" anchor="b">
                    <a:noFill/>
                  </a:tcPr>
                </a:tc>
                <a:tc>
                  <a:txBody>
                    <a:bodyPr/>
                    <a:lstStyle/>
                    <a:p>
                      <a:pPr algn="l" fontAlgn="b"/>
                      <a:endParaRPr lang="en-US" sz="1400" b="1" i="0" u="none" strike="noStrike" dirty="0">
                        <a:solidFill>
                          <a:srgbClr val="000000"/>
                        </a:solidFill>
                        <a:latin typeface="Calibri"/>
                      </a:endParaRPr>
                    </a:p>
                  </a:txBody>
                  <a:tcPr marL="9525" marR="9525" marT="9525" marB="0" anchor="b">
                    <a:noFill/>
                  </a:tcPr>
                </a:tc>
                <a:tc>
                  <a:txBody>
                    <a:bodyPr/>
                    <a:lstStyle/>
                    <a:p>
                      <a:pPr algn="l"/>
                      <a:endParaRPr lang="en-US" sz="1400" b="1" dirty="0">
                        <a:solidFill>
                          <a:srgbClr val="FF0000"/>
                        </a:solidFill>
                      </a:endParaRPr>
                    </a:p>
                  </a:txBody>
                  <a:tcPr>
                    <a:noFill/>
                  </a:tcPr>
                </a:tc>
              </a:tr>
            </a:tbl>
          </a:graphicData>
        </a:graphic>
      </p:graphicFrame>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33</a:t>
            </a:fld>
            <a:endParaRPr lang="en-US"/>
          </a:p>
        </p:txBody>
      </p:sp>
      <p:cxnSp>
        <p:nvCxnSpPr>
          <p:cNvPr id="8" name="Straight Arrow Connector 7"/>
          <p:cNvCxnSpPr/>
          <p:nvPr/>
        </p:nvCxnSpPr>
        <p:spPr>
          <a:xfrm>
            <a:off x="4191000" y="28194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u="sng" dirty="0" smtClean="0"/>
              <a:t>OTFD Future State</a:t>
            </a:r>
            <a:endParaRPr lang="en-US" sz="2800" b="1" u="sng" dirty="0"/>
          </a:p>
        </p:txBody>
      </p:sp>
      <p:graphicFrame>
        <p:nvGraphicFramePr>
          <p:cNvPr id="6" name="Content Placeholder 5"/>
          <p:cNvGraphicFramePr>
            <a:graphicFrameLocks noGrp="1"/>
          </p:cNvGraphicFramePr>
          <p:nvPr>
            <p:ph idx="1"/>
          </p:nvPr>
        </p:nvGraphicFramePr>
        <p:xfrm>
          <a:off x="381000" y="1219200"/>
          <a:ext cx="8534400" cy="5067300"/>
        </p:xfrm>
        <a:graphic>
          <a:graphicData uri="http://schemas.openxmlformats.org/drawingml/2006/table">
            <a:tbl>
              <a:tblPr firstRow="1" bandRow="1">
                <a:tableStyleId>{5C22544A-7EE6-4342-B048-85BDC9FD1C3A}</a:tableStyleId>
              </a:tblPr>
              <a:tblGrid>
                <a:gridCol w="1896533"/>
                <a:gridCol w="3285067"/>
                <a:gridCol w="3352800"/>
              </a:tblGrid>
              <a:tr h="370840">
                <a:tc>
                  <a:txBody>
                    <a:bodyPr/>
                    <a:lstStyle/>
                    <a:p>
                      <a:endParaRPr lang="en-US" dirty="0"/>
                    </a:p>
                  </a:txBody>
                  <a:tcPr>
                    <a:noFill/>
                  </a:tcPr>
                </a:tc>
                <a:tc>
                  <a:txBody>
                    <a:bodyPr/>
                    <a:lstStyle/>
                    <a:p>
                      <a:pPr algn="ctr"/>
                      <a:r>
                        <a:rPr lang="en-US" u="sng" dirty="0" smtClean="0">
                          <a:solidFill>
                            <a:schemeClr val="tx1"/>
                          </a:solidFill>
                        </a:rPr>
                        <a:t>Current</a:t>
                      </a:r>
                      <a:r>
                        <a:rPr lang="en-US" u="sng" baseline="0" dirty="0" smtClean="0">
                          <a:solidFill>
                            <a:schemeClr val="tx1"/>
                          </a:solidFill>
                        </a:rPr>
                        <a:t> State</a:t>
                      </a:r>
                      <a:endParaRPr lang="en-US" u="sng" dirty="0">
                        <a:solidFill>
                          <a:schemeClr val="tx1"/>
                        </a:solidFill>
                      </a:endParaRPr>
                    </a:p>
                  </a:txBody>
                  <a:tcPr>
                    <a:noFill/>
                  </a:tcPr>
                </a:tc>
                <a:tc>
                  <a:txBody>
                    <a:bodyPr/>
                    <a:lstStyle/>
                    <a:p>
                      <a:pPr algn="ctr"/>
                      <a:r>
                        <a:rPr lang="en-US" u="sng" dirty="0" smtClean="0">
                          <a:solidFill>
                            <a:srgbClr val="FF0000"/>
                          </a:solidFill>
                        </a:rPr>
                        <a:t>Future</a:t>
                      </a:r>
                      <a:r>
                        <a:rPr lang="en-US" u="sng" baseline="0" dirty="0" smtClean="0">
                          <a:solidFill>
                            <a:srgbClr val="FF0000"/>
                          </a:solidFill>
                        </a:rPr>
                        <a:t> State</a:t>
                      </a:r>
                    </a:p>
                    <a:p>
                      <a:pPr algn="ctr"/>
                      <a:endParaRPr lang="en-US" u="sng" dirty="0">
                        <a:solidFill>
                          <a:srgbClr val="FF0000"/>
                        </a:solidFill>
                      </a:endParaRPr>
                    </a:p>
                  </a:txBody>
                  <a:tcPr>
                    <a:noFill/>
                  </a:tcPr>
                </a:tc>
              </a:tr>
              <a:tr h="370840">
                <a:tc>
                  <a:txBody>
                    <a:bodyPr/>
                    <a:lstStyle/>
                    <a:p>
                      <a:pPr algn="ctr" fontAlgn="b"/>
                      <a:r>
                        <a:rPr lang="en-US" sz="1400" b="1" i="0" u="none" strike="noStrike" dirty="0">
                          <a:solidFill>
                            <a:srgbClr val="000000"/>
                          </a:solidFill>
                          <a:latin typeface="Calibri"/>
                        </a:rPr>
                        <a:t>Operating Model:</a:t>
                      </a:r>
                    </a:p>
                  </a:txBody>
                  <a:tcPr marL="9525" marR="9525" marT="9525" marB="0" anchor="ctr">
                    <a:noFill/>
                  </a:tcPr>
                </a:tc>
                <a:tc>
                  <a:txBody>
                    <a:bodyPr/>
                    <a:lstStyle/>
                    <a:p>
                      <a:pPr algn="l" fontAlgn="b">
                        <a:buFont typeface="Arial" pitchFamily="34" charset="0"/>
                        <a:buChar char="•"/>
                      </a:pPr>
                      <a:r>
                        <a:rPr lang="en-US" sz="1200" b="1" i="0" u="none" strike="noStrike" dirty="0" smtClean="0">
                          <a:solidFill>
                            <a:srgbClr val="000000"/>
                          </a:solidFill>
                          <a:latin typeface="Calibri"/>
                        </a:rPr>
                        <a:t> Full </a:t>
                      </a:r>
                      <a:r>
                        <a:rPr lang="en-US" sz="1200" b="1" i="0" u="none" strike="noStrike" dirty="0">
                          <a:solidFill>
                            <a:srgbClr val="000000"/>
                          </a:solidFill>
                          <a:latin typeface="Calibri"/>
                        </a:rPr>
                        <a:t>Fire &amp; Rescue </a:t>
                      </a:r>
                      <a:r>
                        <a:rPr lang="en-US" sz="1200" b="1" i="0" u="none" strike="noStrike" dirty="0" smtClean="0">
                          <a:solidFill>
                            <a:srgbClr val="000000"/>
                          </a:solidFill>
                          <a:latin typeface="Calibri"/>
                        </a:rPr>
                        <a:t>Capability</a:t>
                      </a:r>
                    </a:p>
                    <a:p>
                      <a:pPr algn="l" fontAlgn="b">
                        <a:buFont typeface="Arial" pitchFamily="34" charset="0"/>
                        <a:buChar char="•"/>
                      </a:pPr>
                      <a:r>
                        <a:rPr lang="en-US" sz="1200" b="1" i="0" u="none" strike="noStrike" dirty="0" smtClean="0">
                          <a:solidFill>
                            <a:srgbClr val="000000"/>
                          </a:solidFill>
                          <a:latin typeface="Calibri"/>
                        </a:rPr>
                        <a:t> EMS:</a:t>
                      </a:r>
                      <a:r>
                        <a:rPr lang="en-US" sz="1200" b="1" i="0" u="none" strike="noStrike" baseline="0" dirty="0" smtClean="0">
                          <a:solidFill>
                            <a:srgbClr val="000000"/>
                          </a:solidFill>
                          <a:latin typeface="Calibri"/>
                        </a:rPr>
                        <a:t>  Oakland County ALS Provider </a:t>
                      </a:r>
                    </a:p>
                    <a:p>
                      <a:pPr algn="l" fontAlgn="b">
                        <a:buFont typeface="Arial" pitchFamily="34" charset="0"/>
                        <a:buNone/>
                      </a:pPr>
                      <a:r>
                        <a:rPr lang="en-US" sz="1200" b="1" i="0" u="none" strike="noStrike" baseline="0" dirty="0" smtClean="0">
                          <a:solidFill>
                            <a:srgbClr val="000000"/>
                          </a:solidFill>
                          <a:latin typeface="Calibri"/>
                        </a:rPr>
                        <a:t>              &amp; Transporter</a:t>
                      </a:r>
                    </a:p>
                    <a:p>
                      <a:pPr algn="l" fontAlgn="b">
                        <a:buFont typeface="Arial" pitchFamily="34" charset="0"/>
                        <a:buChar char="•"/>
                      </a:pPr>
                      <a:r>
                        <a:rPr lang="en-US" sz="1200" b="1" i="0" u="none" strike="noStrike" baseline="0" dirty="0" smtClean="0">
                          <a:solidFill>
                            <a:srgbClr val="000000"/>
                          </a:solidFill>
                          <a:latin typeface="Calibri"/>
                        </a:rPr>
                        <a:t> Member SE Mich. Mutual Aid</a:t>
                      </a:r>
                    </a:p>
                  </a:txBody>
                  <a:tcPr marL="9525" marR="9525" marT="9525" marB="0" anchor="ctr">
                    <a:noFill/>
                  </a:tcPr>
                </a:tc>
                <a:tc>
                  <a:txBody>
                    <a:bodyPr/>
                    <a:lstStyle/>
                    <a:p>
                      <a:endParaRPr lang="en-US" sz="1200" b="1" dirty="0">
                        <a:solidFill>
                          <a:srgbClr val="FF0000"/>
                        </a:solidFill>
                      </a:endParaRPr>
                    </a:p>
                  </a:txBody>
                  <a:tcPr>
                    <a:noFill/>
                  </a:tcPr>
                </a:tc>
              </a:tr>
              <a:tr h="370840">
                <a:tc>
                  <a:txBody>
                    <a:bodyPr/>
                    <a:lstStyle/>
                    <a:p>
                      <a:pPr algn="ctr" fontAlgn="b"/>
                      <a:r>
                        <a:rPr lang="en-US" sz="1400" b="1" i="0" u="none" strike="noStrike" dirty="0">
                          <a:solidFill>
                            <a:srgbClr val="000000"/>
                          </a:solidFill>
                          <a:latin typeface="Calibri"/>
                        </a:rPr>
                        <a:t>Staffing Model:</a:t>
                      </a:r>
                    </a:p>
                  </a:txBody>
                  <a:tcPr marL="9525" marR="9525" marT="9525" marB="0" anchor="ctr">
                    <a:noFill/>
                  </a:tcPr>
                </a:tc>
                <a:tc>
                  <a:txBody>
                    <a:bodyPr/>
                    <a:lstStyle/>
                    <a:p>
                      <a:pPr algn="l" fontAlgn="b">
                        <a:buFont typeface="Arial" pitchFamily="34" charset="0"/>
                        <a:buChar char="•"/>
                      </a:pPr>
                      <a:endParaRPr lang="en-US" sz="1200" b="1" i="0" u="none" strike="noStrike" dirty="0" smtClean="0">
                        <a:solidFill>
                          <a:srgbClr val="000000"/>
                        </a:solidFill>
                        <a:latin typeface="Calibri"/>
                      </a:endParaRPr>
                    </a:p>
                    <a:p>
                      <a:pPr algn="l" fontAlgn="b">
                        <a:buFont typeface="Arial" pitchFamily="34" charset="0"/>
                        <a:buChar char="•"/>
                      </a:pPr>
                      <a:r>
                        <a:rPr lang="en-US" sz="1200" b="1" i="0" u="none" strike="noStrike" dirty="0" smtClean="0">
                          <a:solidFill>
                            <a:srgbClr val="000000"/>
                          </a:solidFill>
                          <a:latin typeface="Calibri"/>
                        </a:rPr>
                        <a:t> Combination FT </a:t>
                      </a:r>
                      <a:r>
                        <a:rPr lang="en-US" sz="1200" b="1" i="0" u="none" strike="noStrike" dirty="0">
                          <a:solidFill>
                            <a:srgbClr val="000000"/>
                          </a:solidFill>
                          <a:latin typeface="Calibri"/>
                        </a:rPr>
                        <a:t>&amp; </a:t>
                      </a:r>
                      <a:r>
                        <a:rPr lang="en-US" sz="1200" b="1" i="0" u="none" strike="noStrike" dirty="0" smtClean="0">
                          <a:solidFill>
                            <a:srgbClr val="000000"/>
                          </a:solidFill>
                          <a:latin typeface="Calibri"/>
                        </a:rPr>
                        <a:t>POC</a:t>
                      </a:r>
                    </a:p>
                    <a:p>
                      <a:pPr algn="l" fontAlgn="b">
                        <a:buFont typeface="Arial" pitchFamily="34" charset="0"/>
                        <a:buChar char="•"/>
                      </a:pPr>
                      <a:r>
                        <a:rPr lang="en-US" sz="1200" b="1" i="0" u="none" strike="noStrike" dirty="0" smtClean="0">
                          <a:solidFill>
                            <a:srgbClr val="000000"/>
                          </a:solidFill>
                          <a:latin typeface="Calibri"/>
                        </a:rPr>
                        <a:t> Unit</a:t>
                      </a:r>
                      <a:r>
                        <a:rPr lang="en-US" sz="1200" b="1" i="0" u="none" strike="noStrike" baseline="0" dirty="0" smtClean="0">
                          <a:solidFill>
                            <a:srgbClr val="000000"/>
                          </a:solidFill>
                          <a:latin typeface="Calibri"/>
                        </a:rPr>
                        <a:t> Staffing:  1 FTE Unit 24/7 +</a:t>
                      </a:r>
                    </a:p>
                    <a:p>
                      <a:pPr algn="l" fontAlgn="b">
                        <a:buFont typeface="Arial" pitchFamily="34" charset="0"/>
                        <a:buNone/>
                      </a:pPr>
                      <a:r>
                        <a:rPr lang="en-US" sz="1200" b="1" i="0" u="none" strike="noStrike" baseline="0" dirty="0" smtClean="0">
                          <a:solidFill>
                            <a:srgbClr val="000000"/>
                          </a:solidFill>
                          <a:latin typeface="Calibri"/>
                        </a:rPr>
                        <a:t>                            POC Voluntary Response, </a:t>
                      </a:r>
                    </a:p>
                    <a:p>
                      <a:pPr algn="l" fontAlgn="b">
                        <a:buFont typeface="Arial" pitchFamily="34" charset="0"/>
                        <a:buNone/>
                      </a:pPr>
                      <a:r>
                        <a:rPr lang="en-US" sz="1200" b="1" i="0" u="none" strike="noStrike" baseline="0" dirty="0" smtClean="0">
                          <a:solidFill>
                            <a:srgbClr val="000000"/>
                          </a:solidFill>
                          <a:latin typeface="Calibri"/>
                        </a:rPr>
                        <a:t>                             Both Units Respond </a:t>
                      </a:r>
                    </a:p>
                    <a:p>
                      <a:pPr algn="l" fontAlgn="b">
                        <a:buFont typeface="Arial" pitchFamily="34" charset="0"/>
                        <a:buNone/>
                      </a:pPr>
                      <a:r>
                        <a:rPr lang="en-US" sz="1200" b="1" i="0" u="none" strike="noStrike" baseline="0" dirty="0" smtClean="0">
                          <a:solidFill>
                            <a:srgbClr val="000000"/>
                          </a:solidFill>
                          <a:latin typeface="Calibri"/>
                        </a:rPr>
                        <a:t>                             to Each Priority Call</a:t>
                      </a:r>
                    </a:p>
                    <a:p>
                      <a:pPr algn="l" fontAlgn="b">
                        <a:buFont typeface="Arial" pitchFamily="34" charset="0"/>
                        <a:buChar char="•"/>
                      </a:pPr>
                      <a:r>
                        <a:rPr lang="en-US" sz="1200" b="1" i="0" u="none" strike="noStrike" baseline="0" dirty="0" smtClean="0">
                          <a:solidFill>
                            <a:srgbClr val="000000"/>
                          </a:solidFill>
                          <a:latin typeface="Calibri"/>
                        </a:rPr>
                        <a:t> 1 FT Fire Chief, 1 EMS Coordinator</a:t>
                      </a:r>
                    </a:p>
                  </a:txBody>
                  <a:tcPr marL="9525" marR="9525" marT="9525" marB="0" anchor="ctr">
                    <a:noFill/>
                  </a:tcPr>
                </a:tc>
                <a:tc>
                  <a:txBody>
                    <a:bodyPr/>
                    <a:lstStyle/>
                    <a:p>
                      <a:endParaRPr lang="en-US" sz="1200" dirty="0">
                        <a:solidFill>
                          <a:srgbClr val="FF0000"/>
                        </a:solidFill>
                      </a:endParaRPr>
                    </a:p>
                  </a:txBody>
                  <a:tcPr>
                    <a:noFill/>
                  </a:tcPr>
                </a:tc>
              </a:tr>
              <a:tr h="370840">
                <a:tc>
                  <a:txBody>
                    <a:bodyPr/>
                    <a:lstStyle/>
                    <a:p>
                      <a:pPr algn="ctr" fontAlgn="b"/>
                      <a:r>
                        <a:rPr lang="en-US" sz="1400" b="1" i="0" u="none" strike="noStrike" dirty="0">
                          <a:solidFill>
                            <a:srgbClr val="000000"/>
                          </a:solidFill>
                          <a:latin typeface="Calibri"/>
                        </a:rPr>
                        <a:t>Funding Model:</a:t>
                      </a:r>
                    </a:p>
                  </a:txBody>
                  <a:tcPr marL="9525" marR="9525" marT="9525" marB="0" anchor="ctr">
                    <a:noFill/>
                  </a:tcPr>
                </a:tc>
                <a:tc>
                  <a:txBody>
                    <a:bodyPr/>
                    <a:lstStyle/>
                    <a:p>
                      <a:pPr algn="l" fontAlgn="b">
                        <a:buFont typeface="Arial" pitchFamily="34" charset="0"/>
                        <a:buChar char="•"/>
                      </a:pPr>
                      <a:endParaRPr lang="en-US" sz="1200" b="1" i="0" u="none" strike="noStrike" dirty="0" smtClean="0">
                        <a:solidFill>
                          <a:srgbClr val="000000"/>
                        </a:solidFill>
                        <a:latin typeface="Calibri"/>
                      </a:endParaRPr>
                    </a:p>
                    <a:p>
                      <a:pPr algn="l" fontAlgn="b">
                        <a:buFont typeface="Arial" pitchFamily="34" charset="0"/>
                        <a:buChar char="•"/>
                      </a:pPr>
                      <a:r>
                        <a:rPr lang="en-US" sz="1200" b="1" i="0" u="none" strike="noStrike" dirty="0" smtClean="0">
                          <a:solidFill>
                            <a:srgbClr val="000000"/>
                          </a:solidFill>
                          <a:latin typeface="Calibri"/>
                        </a:rPr>
                        <a:t> Millage (1%)</a:t>
                      </a:r>
                    </a:p>
                    <a:p>
                      <a:pPr algn="l" fontAlgn="b">
                        <a:buFont typeface="Arial" pitchFamily="34" charset="0"/>
                        <a:buChar char="•"/>
                      </a:pPr>
                      <a:r>
                        <a:rPr lang="en-US" sz="1200" b="1" i="0" u="none" strike="noStrike" dirty="0" smtClean="0">
                          <a:solidFill>
                            <a:srgbClr val="000000"/>
                          </a:solidFill>
                          <a:latin typeface="Calibri"/>
                        </a:rPr>
                        <a:t> Transport</a:t>
                      </a:r>
                      <a:r>
                        <a:rPr lang="en-US" sz="1200" b="1" i="0" u="none" strike="noStrike" baseline="0" dirty="0" smtClean="0">
                          <a:solidFill>
                            <a:srgbClr val="000000"/>
                          </a:solidFill>
                          <a:latin typeface="Calibri"/>
                        </a:rPr>
                        <a:t> Service Revenue</a:t>
                      </a:r>
                    </a:p>
                    <a:p>
                      <a:pPr algn="l" fontAlgn="b">
                        <a:buFont typeface="Arial" pitchFamily="34" charset="0"/>
                        <a:buChar char="•"/>
                      </a:pPr>
                      <a:r>
                        <a:rPr lang="en-US" sz="1200" b="1" i="0" u="none" strike="noStrike" baseline="0" dirty="0" smtClean="0">
                          <a:solidFill>
                            <a:srgbClr val="000000"/>
                          </a:solidFill>
                          <a:latin typeface="Calibri"/>
                        </a:rPr>
                        <a:t> Supplement Operating Costs With General Fund</a:t>
                      </a:r>
                    </a:p>
                    <a:p>
                      <a:pPr algn="l" fontAlgn="b">
                        <a:buFont typeface="Arial" pitchFamily="34" charset="0"/>
                        <a:buChar char="•"/>
                      </a:pPr>
                      <a:r>
                        <a:rPr lang="en-US" sz="1200" b="1" i="0" u="none" strike="noStrike" baseline="0" dirty="0" smtClean="0">
                          <a:solidFill>
                            <a:srgbClr val="000000"/>
                          </a:solidFill>
                          <a:latin typeface="Calibri"/>
                        </a:rPr>
                        <a:t> Capital Expense:  General Fund</a:t>
                      </a:r>
                      <a:endParaRPr lang="en-US" sz="1200" b="1" i="0" u="none" strike="noStrike" dirty="0">
                        <a:solidFill>
                          <a:srgbClr val="000000"/>
                        </a:solidFill>
                        <a:latin typeface="Calibri"/>
                      </a:endParaRPr>
                    </a:p>
                  </a:txBody>
                  <a:tcPr marL="9525" marR="9525" marT="9525" marB="0" anchor="ctr">
                    <a:noFill/>
                  </a:tcPr>
                </a:tc>
                <a:tc>
                  <a:txBody>
                    <a:bodyPr/>
                    <a:lstStyle/>
                    <a:p>
                      <a:endParaRPr lang="en-US" sz="1200" dirty="0">
                        <a:solidFill>
                          <a:srgbClr val="FF0000"/>
                        </a:solidFill>
                      </a:endParaRPr>
                    </a:p>
                  </a:txBody>
                  <a:tcPr>
                    <a:noFill/>
                  </a:tcPr>
                </a:tc>
              </a:tr>
              <a:tr h="370840">
                <a:tc>
                  <a:txBody>
                    <a:bodyPr/>
                    <a:lstStyle/>
                    <a:p>
                      <a:pPr algn="ctr" fontAlgn="b"/>
                      <a:r>
                        <a:rPr lang="en-US" sz="1400" b="1" i="0" u="none" strike="noStrike" dirty="0" smtClean="0">
                          <a:solidFill>
                            <a:srgbClr val="000000"/>
                          </a:solidFill>
                          <a:latin typeface="Calibri"/>
                        </a:rPr>
                        <a:t>Key Assets:</a:t>
                      </a:r>
                      <a:endParaRPr lang="en-US" sz="1400" b="1" i="0" u="none" strike="noStrike" dirty="0">
                        <a:solidFill>
                          <a:srgbClr val="000000"/>
                        </a:solidFill>
                        <a:latin typeface="Calibri"/>
                      </a:endParaRPr>
                    </a:p>
                  </a:txBody>
                  <a:tcPr marL="9525" marR="9525" marT="9525" marB="0" anchor="ctr">
                    <a:noFill/>
                  </a:tcPr>
                </a:tc>
                <a:tc>
                  <a:txBody>
                    <a:bodyPr/>
                    <a:lstStyle/>
                    <a:p>
                      <a:pPr algn="l" fontAlgn="b">
                        <a:buFont typeface="Arial" pitchFamily="34" charset="0"/>
                        <a:buChar char="•"/>
                      </a:pPr>
                      <a:endParaRPr lang="en-US" sz="1200" b="1" i="0" u="none" strike="noStrike" dirty="0" smtClean="0">
                        <a:solidFill>
                          <a:srgbClr val="000000"/>
                        </a:solidFill>
                        <a:latin typeface="Calibri"/>
                      </a:endParaRPr>
                    </a:p>
                    <a:p>
                      <a:pPr algn="l" fontAlgn="b">
                        <a:buFont typeface="Arial" pitchFamily="34" charset="0"/>
                        <a:buChar char="•"/>
                      </a:pPr>
                      <a:r>
                        <a:rPr lang="en-US" sz="1200" b="1" i="0" u="none" strike="noStrike" dirty="0" smtClean="0">
                          <a:solidFill>
                            <a:srgbClr val="000000"/>
                          </a:solidFill>
                          <a:latin typeface="Calibri"/>
                        </a:rPr>
                        <a:t> 4 Engines</a:t>
                      </a:r>
                    </a:p>
                    <a:p>
                      <a:pPr algn="l" fontAlgn="b">
                        <a:buFont typeface="Arial" pitchFamily="34" charset="0"/>
                        <a:buChar char="•"/>
                      </a:pPr>
                      <a:r>
                        <a:rPr lang="en-US" sz="1200" b="1" i="0" u="none" strike="noStrike" dirty="0" smtClean="0">
                          <a:solidFill>
                            <a:srgbClr val="000000"/>
                          </a:solidFill>
                          <a:latin typeface="Calibri"/>
                        </a:rPr>
                        <a:t> 2 EMS (2WD)</a:t>
                      </a:r>
                    </a:p>
                    <a:p>
                      <a:pPr algn="l" fontAlgn="b">
                        <a:buFont typeface="Arial" pitchFamily="34" charset="0"/>
                        <a:buChar char="•"/>
                      </a:pPr>
                      <a:r>
                        <a:rPr lang="en-US" sz="1200" b="1" i="0" u="none" strike="noStrike" baseline="0" dirty="0" smtClean="0">
                          <a:solidFill>
                            <a:srgbClr val="000000"/>
                          </a:solidFill>
                          <a:latin typeface="Calibri"/>
                        </a:rPr>
                        <a:t> 1 EMS (4WD)</a:t>
                      </a:r>
                    </a:p>
                    <a:p>
                      <a:pPr algn="l" fontAlgn="b">
                        <a:buFont typeface="Arial" pitchFamily="34" charset="0"/>
                        <a:buChar char="•"/>
                      </a:pPr>
                      <a:r>
                        <a:rPr lang="en-US" sz="1200" b="1" i="0" u="none" strike="noStrike" baseline="0" dirty="0" smtClean="0">
                          <a:solidFill>
                            <a:srgbClr val="000000"/>
                          </a:solidFill>
                          <a:latin typeface="Calibri"/>
                        </a:rPr>
                        <a:t> 1 Tanker</a:t>
                      </a:r>
                    </a:p>
                    <a:p>
                      <a:pPr algn="l" fontAlgn="b">
                        <a:buFont typeface="Arial" pitchFamily="34" charset="0"/>
                        <a:buChar char="•"/>
                      </a:pPr>
                      <a:r>
                        <a:rPr lang="en-US" sz="1200" b="1" i="0" u="none" strike="noStrike" baseline="0" dirty="0" smtClean="0">
                          <a:solidFill>
                            <a:srgbClr val="000000"/>
                          </a:solidFill>
                          <a:latin typeface="Calibri"/>
                        </a:rPr>
                        <a:t> 1 Rescue Truck</a:t>
                      </a:r>
                    </a:p>
                    <a:p>
                      <a:pPr algn="l" fontAlgn="b">
                        <a:buFont typeface="Arial" pitchFamily="34" charset="0"/>
                        <a:buChar char="•"/>
                      </a:pPr>
                      <a:r>
                        <a:rPr lang="en-US" sz="1200" b="1" i="0" u="none" strike="noStrike" baseline="0" dirty="0" smtClean="0">
                          <a:solidFill>
                            <a:srgbClr val="000000"/>
                          </a:solidFill>
                          <a:latin typeface="Calibri"/>
                        </a:rPr>
                        <a:t> 3 Utility Pickups</a:t>
                      </a:r>
                    </a:p>
                    <a:p>
                      <a:pPr algn="l" fontAlgn="b">
                        <a:buFont typeface="Arial" pitchFamily="34" charset="0"/>
                        <a:buChar char="•"/>
                      </a:pPr>
                      <a:r>
                        <a:rPr lang="en-US" sz="1200" b="1" i="0" u="none" strike="noStrike" baseline="0" dirty="0" smtClean="0">
                          <a:solidFill>
                            <a:srgbClr val="000000"/>
                          </a:solidFill>
                          <a:latin typeface="Calibri"/>
                        </a:rPr>
                        <a:t> 2 Stations</a:t>
                      </a:r>
                      <a:endParaRPr lang="en-US" sz="1200" b="1" i="0" u="none" strike="noStrike" dirty="0">
                        <a:solidFill>
                          <a:srgbClr val="000000"/>
                        </a:solidFill>
                        <a:latin typeface="Calibri"/>
                      </a:endParaRPr>
                    </a:p>
                  </a:txBody>
                  <a:tcPr marL="9525" marR="9525" marT="9525" marB="0" anchor="ctr">
                    <a:noFill/>
                  </a:tcPr>
                </a:tc>
                <a:tc>
                  <a:txBody>
                    <a:bodyPr/>
                    <a:lstStyle/>
                    <a:p>
                      <a:endParaRPr lang="en-US" sz="1200" dirty="0">
                        <a:solidFill>
                          <a:srgbClr val="FF0000"/>
                        </a:solidFill>
                      </a:endParaRPr>
                    </a:p>
                  </a:txBody>
                  <a:tcPr>
                    <a:noFill/>
                  </a:tcPr>
                </a:tc>
              </a:tr>
            </a:tbl>
          </a:graphicData>
        </a:graphic>
      </p:graphicFrame>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35</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304800" y="304800"/>
            <a:ext cx="8305800" cy="6229350"/>
          </a:xfrm>
          <a:prstGeom prst="rect">
            <a:avLst/>
          </a:prstGeom>
          <a:noFill/>
          <a:ln w="38100">
            <a:solidFill>
              <a:schemeClr val="tx1"/>
            </a:solidFill>
            <a:miter lim="800000"/>
            <a:headEnd/>
            <a:tailEnd/>
          </a:ln>
        </p:spPr>
      </p:pic>
      <p:sp>
        <p:nvSpPr>
          <p:cNvPr id="6" name="Oval 5"/>
          <p:cNvSpPr/>
          <p:nvPr/>
        </p:nvSpPr>
        <p:spPr>
          <a:xfrm>
            <a:off x="1828800" y="152400"/>
            <a:ext cx="4343400" cy="47244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914400" y="2438400"/>
            <a:ext cx="4800600" cy="41910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524000" y="3200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8" name="Oval 7"/>
          <p:cNvSpPr/>
          <p:nvPr/>
        </p:nvSpPr>
        <p:spPr>
          <a:xfrm>
            <a:off x="3200400" y="4724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2438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6200" y="1219200"/>
            <a:ext cx="3810000" cy="434340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04800" y="304800"/>
            <a:ext cx="3212611" cy="954107"/>
          </a:xfrm>
          <a:prstGeom prst="rect">
            <a:avLst/>
          </a:prstGeom>
          <a:noFill/>
        </p:spPr>
        <p:txBody>
          <a:bodyPr wrap="none" rtlCol="0">
            <a:spAutoFit/>
          </a:bodyPr>
          <a:lstStyle/>
          <a:p>
            <a:r>
              <a:rPr lang="en-US" sz="1400" b="1" dirty="0" smtClean="0">
                <a:solidFill>
                  <a:srgbClr val="FF0000"/>
                </a:solidFill>
              </a:rPr>
              <a:t>Oakland County Medical Authority</a:t>
            </a:r>
          </a:p>
          <a:p>
            <a:r>
              <a:rPr lang="en-US" sz="1400" b="1" dirty="0" smtClean="0">
                <a:solidFill>
                  <a:srgbClr val="FF0000"/>
                </a:solidFill>
              </a:rPr>
              <a:t> Travel Distance Standard</a:t>
            </a:r>
          </a:p>
          <a:p>
            <a:r>
              <a:rPr lang="en-US" sz="1400" b="1" dirty="0" smtClean="0">
                <a:solidFill>
                  <a:srgbClr val="FF0000"/>
                </a:solidFill>
              </a:rPr>
              <a:t>5 </a:t>
            </a:r>
            <a:r>
              <a:rPr lang="en-US" sz="1400" b="1" dirty="0" err="1" smtClean="0">
                <a:solidFill>
                  <a:srgbClr val="FF0000"/>
                </a:solidFill>
              </a:rPr>
              <a:t>mins</a:t>
            </a:r>
            <a:r>
              <a:rPr lang="en-US" sz="1400" b="1" dirty="0" smtClean="0">
                <a:solidFill>
                  <a:srgbClr val="FF0000"/>
                </a:solidFill>
              </a:rPr>
              <a:t>. Travel  For 1</a:t>
            </a:r>
            <a:r>
              <a:rPr lang="en-US" sz="1400" b="1" baseline="30000" dirty="0" smtClean="0">
                <a:solidFill>
                  <a:srgbClr val="FF0000"/>
                </a:solidFill>
              </a:rPr>
              <a:t>st</a:t>
            </a:r>
            <a:r>
              <a:rPr lang="en-US" sz="1400" b="1" dirty="0" smtClean="0">
                <a:solidFill>
                  <a:srgbClr val="FF0000"/>
                </a:solidFill>
              </a:rPr>
              <a:t> EMS Response</a:t>
            </a:r>
          </a:p>
          <a:p>
            <a:r>
              <a:rPr lang="en-US" sz="1400" b="1" dirty="0" smtClean="0">
                <a:solidFill>
                  <a:srgbClr val="FF0000"/>
                </a:solidFill>
              </a:rPr>
              <a:t>Travel Time = 0.65 + 1.7 x Distance Travel</a:t>
            </a:r>
          </a:p>
        </p:txBody>
      </p:sp>
      <p:sp>
        <p:nvSpPr>
          <p:cNvPr id="12" name="Footer Placeholder 11"/>
          <p:cNvSpPr>
            <a:spLocks noGrp="1"/>
          </p:cNvSpPr>
          <p:nvPr>
            <p:ph type="ftr" sz="quarter" idx="11"/>
          </p:nvPr>
        </p:nvSpPr>
        <p:spPr/>
        <p:txBody>
          <a:bodyPr/>
          <a:lstStyle/>
          <a:p>
            <a:r>
              <a:rPr lang="en-US" smtClean="0"/>
              <a:t>DRAFT</a:t>
            </a:r>
            <a:endParaRPr lang="en-US"/>
          </a:p>
        </p:txBody>
      </p:sp>
      <p:sp>
        <p:nvSpPr>
          <p:cNvPr id="13" name="Rectangle 12"/>
          <p:cNvSpPr/>
          <p:nvPr/>
        </p:nvSpPr>
        <p:spPr>
          <a:xfrm>
            <a:off x="609600" y="4419600"/>
            <a:ext cx="2514600" cy="18288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           40% Of Runs</a:t>
            </a:r>
            <a:endParaRPr lang="en-US" b="1" dirty="0">
              <a:solidFill>
                <a:srgbClr val="FF0000"/>
              </a:solidFill>
            </a:endParaRPr>
          </a:p>
        </p:txBody>
      </p:sp>
      <p:sp>
        <p:nvSpPr>
          <p:cNvPr id="14" name="Rectangle 13"/>
          <p:cNvSpPr/>
          <p:nvPr/>
        </p:nvSpPr>
        <p:spPr>
          <a:xfrm>
            <a:off x="609600" y="34290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362200" y="762000"/>
            <a:ext cx="9906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962400" y="990600"/>
            <a:ext cx="1358064" cy="369332"/>
          </a:xfrm>
          <a:prstGeom prst="rect">
            <a:avLst/>
          </a:prstGeom>
        </p:spPr>
        <p:txBody>
          <a:bodyPr wrap="none">
            <a:spAutoFit/>
          </a:bodyPr>
          <a:lstStyle/>
          <a:p>
            <a:r>
              <a:rPr lang="en-US" b="1" dirty="0" smtClean="0">
                <a:solidFill>
                  <a:srgbClr val="FF0000"/>
                </a:solidFill>
              </a:rPr>
              <a:t>15% of Runs</a:t>
            </a:r>
            <a:endParaRPr lang="en-US" b="1" dirty="0">
              <a:solidFill>
                <a:srgbClr val="FF0000"/>
              </a:solidFill>
            </a:endParaRPr>
          </a:p>
        </p:txBody>
      </p:sp>
      <p:cxnSp>
        <p:nvCxnSpPr>
          <p:cNvPr id="18" name="Straight Arrow Connector 17"/>
          <p:cNvCxnSpPr>
            <a:stCxn id="16" idx="1"/>
          </p:cNvCxnSpPr>
          <p:nvPr/>
        </p:nvCxnSpPr>
        <p:spPr>
          <a:xfrm flipH="1">
            <a:off x="3124200" y="1175266"/>
            <a:ext cx="838200" cy="12013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Key Fire/EMS Issues</a:t>
            </a:r>
            <a:endParaRPr lang="en-US" sz="2800" b="1" u="sng" dirty="0"/>
          </a:p>
        </p:txBody>
      </p:sp>
      <p:sp>
        <p:nvSpPr>
          <p:cNvPr id="3" name="Content Placeholder 2"/>
          <p:cNvSpPr>
            <a:spLocks noGrp="1"/>
          </p:cNvSpPr>
          <p:nvPr>
            <p:ph idx="1"/>
          </p:nvPr>
        </p:nvSpPr>
        <p:spPr/>
        <p:txBody>
          <a:bodyPr>
            <a:normAutofit/>
          </a:bodyPr>
          <a:lstStyle/>
          <a:p>
            <a:r>
              <a:rPr lang="en-US" sz="2000" b="1" dirty="0" smtClean="0"/>
              <a:t>Capability of current operating model (1 FT/Unit) to deliver required Fire/EMS response, </a:t>
            </a:r>
          </a:p>
          <a:p>
            <a:pPr lvl="1"/>
            <a:r>
              <a:rPr lang="en-US" sz="1600" b="1" dirty="0" smtClean="0"/>
              <a:t>NFPA Fire standards </a:t>
            </a:r>
          </a:p>
          <a:p>
            <a:pPr lvl="1"/>
            <a:r>
              <a:rPr lang="en-US" sz="1600" b="1" dirty="0" smtClean="0"/>
              <a:t>OCMA EMS standard for “Rural” and the new “Suburban” classification.</a:t>
            </a:r>
          </a:p>
          <a:p>
            <a:pPr lvl="1"/>
            <a:r>
              <a:rPr lang="en-US" sz="1600" b="1" dirty="0" smtClean="0"/>
              <a:t>Currently operating below comparison communities FT staffing levels</a:t>
            </a:r>
          </a:p>
          <a:p>
            <a:endParaRPr lang="en-US" sz="2000" b="1" dirty="0" smtClean="0"/>
          </a:p>
          <a:p>
            <a:r>
              <a:rPr lang="en-US" sz="2000" b="1" dirty="0" smtClean="0"/>
              <a:t>Sustainable funding stream to replace aging assets.</a:t>
            </a:r>
          </a:p>
          <a:p>
            <a:endParaRPr lang="en-US" sz="2000" b="1" dirty="0" smtClean="0"/>
          </a:p>
          <a:p>
            <a:r>
              <a:rPr lang="en-US" sz="2000" b="1" dirty="0" smtClean="0"/>
              <a:t>Significant loss of Fire/EMS experience forecasted over next 5 – 10 years due to retirements.</a:t>
            </a:r>
          </a:p>
          <a:p>
            <a:endParaRPr lang="en-US" sz="2000" b="1" dirty="0" smtClean="0"/>
          </a:p>
          <a:p>
            <a:r>
              <a:rPr lang="en-US" sz="2000" b="1" dirty="0" smtClean="0"/>
              <a:t>Changing demographics / training requirements impact on recruitment/retention of “Paid-On-Call” volunteers. </a:t>
            </a:r>
            <a:endParaRPr lang="en-US" sz="2000" b="1"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36</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Strategies To Achieve Future State</a:t>
            </a:r>
            <a:endParaRPr lang="en-US" sz="2800" b="1" u="sng" dirty="0"/>
          </a:p>
        </p:txBody>
      </p:sp>
      <p:sp>
        <p:nvSpPr>
          <p:cNvPr id="3" name="Content Placeholder 2"/>
          <p:cNvSpPr>
            <a:spLocks noGrp="1"/>
          </p:cNvSpPr>
          <p:nvPr>
            <p:ph idx="1"/>
          </p:nvPr>
        </p:nvSpPr>
        <p:spPr/>
        <p:txBody>
          <a:bodyPr>
            <a:normAutofit/>
          </a:bodyPr>
          <a:lstStyle/>
          <a:p>
            <a:pPr>
              <a:buNone/>
            </a:pPr>
            <a:r>
              <a:rPr lang="en-US" sz="2000" b="1" dirty="0" smtClean="0"/>
              <a:t>Identification of the strategies to address the Key Issues to achieve the Future State.</a:t>
            </a:r>
            <a:endParaRPr lang="en-US" sz="2000" b="1"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37</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Alternative Strategies Considered</a:t>
            </a:r>
            <a:endParaRPr lang="en-US" sz="2800" b="1" u="sng" dirty="0"/>
          </a:p>
        </p:txBody>
      </p:sp>
      <p:sp>
        <p:nvSpPr>
          <p:cNvPr id="3" name="Content Placeholder 2"/>
          <p:cNvSpPr>
            <a:spLocks noGrp="1"/>
          </p:cNvSpPr>
          <p:nvPr>
            <p:ph idx="1"/>
          </p:nvPr>
        </p:nvSpPr>
        <p:spPr/>
        <p:txBody>
          <a:bodyPr>
            <a:normAutofit/>
          </a:bodyPr>
          <a:lstStyle/>
          <a:p>
            <a:pPr>
              <a:buNone/>
            </a:pPr>
            <a:r>
              <a:rPr lang="en-US" sz="2000" b="1" dirty="0" smtClean="0"/>
              <a:t>Description and analysis of the “Alternative Strategies” considered and why preferred strategy was selected and other options rejected.</a:t>
            </a:r>
            <a:endParaRPr lang="en-US" sz="2000" b="1"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38</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Capital &amp; Financial Plans</a:t>
            </a:r>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08038"/>
          </a:xfrm>
        </p:spPr>
        <p:txBody>
          <a:bodyPr>
            <a:normAutofit/>
          </a:bodyPr>
          <a:lstStyle/>
          <a:p>
            <a:r>
              <a:rPr lang="en-US" sz="2800" b="1" u="sng" dirty="0" smtClean="0"/>
              <a:t>10 Year Capital Plan</a:t>
            </a:r>
            <a:endParaRPr lang="en-US" sz="2800" b="1" u="sng" dirty="0"/>
          </a:p>
        </p:txBody>
      </p:sp>
      <p:graphicFrame>
        <p:nvGraphicFramePr>
          <p:cNvPr id="5" name="Content Placeholder 4"/>
          <p:cNvGraphicFramePr>
            <a:graphicFrameLocks noGrp="1"/>
          </p:cNvGraphicFramePr>
          <p:nvPr>
            <p:ph idx="1"/>
          </p:nvPr>
        </p:nvGraphicFramePr>
        <p:xfrm>
          <a:off x="304800" y="762000"/>
          <a:ext cx="8229599" cy="5648960"/>
        </p:xfrm>
        <a:graphic>
          <a:graphicData uri="http://schemas.openxmlformats.org/drawingml/2006/table">
            <a:tbl>
              <a:tblPr firstRow="1" bandRow="1">
                <a:tableStyleId>{6E25E649-3F16-4E02-A733-19D2CDBF48F0}</a:tableStyleId>
              </a:tblPr>
              <a:tblGrid>
                <a:gridCol w="1175657"/>
                <a:gridCol w="1175657"/>
                <a:gridCol w="1175657"/>
                <a:gridCol w="1175657"/>
                <a:gridCol w="1175657"/>
                <a:gridCol w="1175657"/>
                <a:gridCol w="1175657"/>
              </a:tblGrid>
              <a:tr h="457200">
                <a:tc>
                  <a:txBody>
                    <a:bodyPr/>
                    <a:lstStyle/>
                    <a:p>
                      <a:pPr algn="l" fontAlgn="b"/>
                      <a:r>
                        <a:rPr lang="en-US" sz="1100" b="1" u="none" strike="noStrike" dirty="0"/>
                        <a:t>Equipment</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Purchase Date</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Est. Useful Life</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Replacement Date</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Purchase Amount</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Replacement Cost Est.</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Replacement Plan</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dirty="0"/>
                        <a:t>ATV - 1</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1998</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smtClean="0"/>
                        <a:t>10</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a:t>2008</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9463</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15000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2016</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Engine 1-2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1998</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dirty="0" smtClean="0">
                          <a:solidFill>
                            <a:schemeClr val="dk1"/>
                          </a:solidFill>
                          <a:latin typeface="+mn-lt"/>
                        </a:rPr>
                        <a:t>20</a:t>
                      </a:r>
                      <a:r>
                        <a:rPr lang="en-US" sz="1100" b="1" i="0" u="none" strike="noStrike" baseline="0" dirty="0" smtClean="0">
                          <a:solidFill>
                            <a:schemeClr val="dk1"/>
                          </a:solidFill>
                          <a:latin typeface="+mn-lt"/>
                        </a:rPr>
                        <a:t> - 25</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2013</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a:t>313351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500000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smtClean="0"/>
                        <a:t>2021</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Rescue - 2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1999</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15</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2014</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216880</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350000</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a:t>2016</a:t>
                      </a:r>
                      <a:endParaRPr lang="en-US" sz="1100" b="1" i="0" u="none" strike="noStrike">
                        <a:solidFill>
                          <a:srgbClr val="000000"/>
                        </a:solidFill>
                        <a:latin typeface="Calibri"/>
                      </a:endParaRPr>
                    </a:p>
                  </a:txBody>
                  <a:tcPr marL="4787" marR="4787" marT="4787" marB="0" anchor="b"/>
                </a:tc>
              </a:tr>
              <a:tr h="370840">
                <a:tc>
                  <a:txBody>
                    <a:bodyPr/>
                    <a:lstStyle/>
                    <a:p>
                      <a:pPr algn="l" fontAlgn="b"/>
                      <a:r>
                        <a:rPr lang="en-US" sz="1100" b="1" u="none" strike="noStrike"/>
                        <a:t>Turnout Gear (12 sets)</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2012</a:t>
                      </a:r>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36000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2016</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ALS Life Packs (2 Packs)</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2004</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2014</a:t>
                      </a:r>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60000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2016</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Chest Comp. Packs (2)</a:t>
                      </a:r>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28000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2016</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Engine 2-2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dirty="0" smtClean="0">
                          <a:solidFill>
                            <a:schemeClr val="dk1"/>
                          </a:solidFill>
                          <a:latin typeface="+mn-lt"/>
                        </a:rPr>
                        <a:t>20</a:t>
                      </a:r>
                      <a:r>
                        <a:rPr lang="en-US" sz="1100" b="1" i="0" u="none" strike="noStrike" baseline="0" dirty="0" smtClean="0">
                          <a:solidFill>
                            <a:schemeClr val="dk1"/>
                          </a:solidFill>
                          <a:latin typeface="+mn-lt"/>
                        </a:rPr>
                        <a:t> - 25</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a:t>2017</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340000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500000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smtClean="0"/>
                        <a:t>2024</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Utility - 1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15</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2017</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21511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30000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2017</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Turnout Gear (12 sets)</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2007</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2017</a:t>
                      </a:r>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36000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2017</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Engine 1-1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dirty="0" smtClean="0">
                          <a:solidFill>
                            <a:schemeClr val="dk1"/>
                          </a:solidFill>
                          <a:latin typeface="+mn-lt"/>
                        </a:rPr>
                        <a:t>20</a:t>
                      </a:r>
                      <a:r>
                        <a:rPr lang="en-US" sz="1100" b="1" i="0" u="none" strike="noStrike" baseline="0" dirty="0" smtClean="0">
                          <a:solidFill>
                            <a:schemeClr val="dk1"/>
                          </a:solidFill>
                          <a:latin typeface="+mn-lt"/>
                        </a:rPr>
                        <a:t> - 25</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a:t>2017</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340000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500000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smtClean="0"/>
                        <a:t>2025</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Alpha 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2013</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2018</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157077</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160000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2018</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Engine 2-1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2002</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dirty="0" smtClean="0">
                          <a:solidFill>
                            <a:schemeClr val="dk1"/>
                          </a:solidFill>
                          <a:latin typeface="+mn-lt"/>
                        </a:rPr>
                        <a:t>20</a:t>
                      </a:r>
                      <a:r>
                        <a:rPr lang="en-US" sz="1100" b="1" i="0" u="none" strike="noStrike" baseline="0" dirty="0" smtClean="0">
                          <a:solidFill>
                            <a:schemeClr val="dk1"/>
                          </a:solidFill>
                          <a:latin typeface="+mn-lt"/>
                        </a:rPr>
                        <a:t> - 25</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a:t>2017</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340000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500000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smtClean="0"/>
                        <a:t>2027</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Alpha 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2014</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2019</a:t>
                      </a:r>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160000</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2019</a:t>
                      </a:r>
                      <a:endParaRPr lang="en-US" sz="1100" b="1" i="0" u="none" strike="noStrike" dirty="0">
                        <a:solidFill>
                          <a:srgbClr val="000000"/>
                        </a:solidFill>
                        <a:latin typeface="Calibri"/>
                      </a:endParaRPr>
                    </a:p>
                  </a:txBody>
                  <a:tcPr marL="4787" marR="4787" marT="4787" marB="0" anchor="b"/>
                </a:tc>
              </a:tr>
              <a:tr h="370840">
                <a:tc>
                  <a:txBody>
                    <a:bodyPr/>
                    <a:lstStyle/>
                    <a:p>
                      <a:pPr algn="l" fontAlgn="b"/>
                      <a:r>
                        <a:rPr lang="en-US" sz="1100" b="1" u="none" strike="noStrike"/>
                        <a:t>Chief - 1</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2014</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5</a:t>
                      </a:r>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a:t>2019</a:t>
                      </a:r>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u="none" strike="noStrike" dirty="0"/>
                        <a:t>40000</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b="1" u="none" strike="noStrike" dirty="0"/>
                        <a:t>2019</a:t>
                      </a:r>
                      <a:endParaRPr lang="en-US" sz="1100" b="1" i="0" u="none" strike="noStrike" dirty="0">
                        <a:solidFill>
                          <a:srgbClr val="000000"/>
                        </a:solidFill>
                        <a:latin typeface="Calibri"/>
                      </a:endParaRPr>
                    </a:p>
                  </a:txBody>
                  <a:tcPr marL="4787" marR="4787" marT="4787" marB="0" anchor="b"/>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40</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08038"/>
          </a:xfrm>
        </p:spPr>
        <p:txBody>
          <a:bodyPr>
            <a:normAutofit/>
          </a:bodyPr>
          <a:lstStyle/>
          <a:p>
            <a:r>
              <a:rPr lang="en-US" sz="2800" b="1" u="sng" dirty="0" smtClean="0"/>
              <a:t>10 Year Capital Plan</a:t>
            </a:r>
            <a:endParaRPr lang="en-US" sz="2800" b="1" u="sng" dirty="0"/>
          </a:p>
        </p:txBody>
      </p:sp>
      <p:graphicFrame>
        <p:nvGraphicFramePr>
          <p:cNvPr id="5" name="Content Placeholder 4"/>
          <p:cNvGraphicFramePr>
            <a:graphicFrameLocks noGrp="1"/>
          </p:cNvGraphicFramePr>
          <p:nvPr>
            <p:ph idx="1"/>
          </p:nvPr>
        </p:nvGraphicFramePr>
        <p:xfrm>
          <a:off x="304800" y="914400"/>
          <a:ext cx="8229599" cy="5486400"/>
        </p:xfrm>
        <a:graphic>
          <a:graphicData uri="http://schemas.openxmlformats.org/drawingml/2006/table">
            <a:tbl>
              <a:tblPr firstRow="1" bandRow="1">
                <a:tableStyleId>{6E25E649-3F16-4E02-A733-19D2CDBF48F0}</a:tableStyleId>
              </a:tblPr>
              <a:tblGrid>
                <a:gridCol w="1175657"/>
                <a:gridCol w="1175657"/>
                <a:gridCol w="1175657"/>
                <a:gridCol w="1175657"/>
                <a:gridCol w="1175657"/>
                <a:gridCol w="1175657"/>
                <a:gridCol w="1175657"/>
              </a:tblGrid>
              <a:tr h="457200">
                <a:tc>
                  <a:txBody>
                    <a:bodyPr/>
                    <a:lstStyle/>
                    <a:p>
                      <a:pPr algn="l" fontAlgn="b"/>
                      <a:r>
                        <a:rPr lang="en-US" sz="1100" u="none" strike="noStrike" dirty="0"/>
                        <a:t>Equipment</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u="none" strike="noStrike" dirty="0"/>
                        <a:t>Purchase Date</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u="none" strike="noStrike" dirty="0"/>
                        <a:t>Est. Useful Life</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u="none" strike="noStrike" dirty="0"/>
                        <a:t>Replacement Date</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u="none" strike="noStrike" dirty="0"/>
                        <a:t>Purchase Amount</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u="none" strike="noStrike" dirty="0"/>
                        <a:t>Replacement Cost Est.</a:t>
                      </a:r>
                      <a:endParaRPr lang="en-US" sz="1100" b="1" i="0" u="none" strike="noStrike" dirty="0">
                        <a:solidFill>
                          <a:srgbClr val="000000"/>
                        </a:solidFill>
                        <a:latin typeface="Calibri"/>
                      </a:endParaRPr>
                    </a:p>
                  </a:txBody>
                  <a:tcPr marL="4787" marR="4787" marT="4787" marB="0" anchor="b"/>
                </a:tc>
                <a:tc>
                  <a:txBody>
                    <a:bodyPr/>
                    <a:lstStyle/>
                    <a:p>
                      <a:pPr algn="ctr" fontAlgn="b"/>
                      <a:r>
                        <a:rPr lang="en-US" sz="1100" u="none" strike="noStrike" dirty="0"/>
                        <a:t>Replacement </a:t>
                      </a:r>
                      <a:r>
                        <a:rPr lang="en-US" sz="1100" u="none" strike="noStrike" dirty="0" smtClean="0"/>
                        <a:t>Plan</a:t>
                      </a:r>
                      <a:endParaRPr lang="en-US" sz="1100" b="1" i="0" u="none" strike="noStrike" dirty="0">
                        <a:solidFill>
                          <a:srgbClr val="000000"/>
                        </a:solidFill>
                        <a:latin typeface="Calibri"/>
                      </a:endParaRPr>
                    </a:p>
                  </a:txBody>
                  <a:tcPr marL="4787" marR="4787" marT="4787" marB="0" anchor="b"/>
                </a:tc>
              </a:tr>
              <a:tr h="457200">
                <a:tc>
                  <a:txBody>
                    <a:bodyPr/>
                    <a:lstStyle/>
                    <a:p>
                      <a:pPr algn="l" fontAlgn="b"/>
                      <a:r>
                        <a:rPr lang="en-US" sz="1100" b="1" i="0" u="none" strike="noStrike" dirty="0">
                          <a:solidFill>
                            <a:srgbClr val="000000"/>
                          </a:solidFill>
                          <a:latin typeface="Calibri"/>
                        </a:rPr>
                        <a:t>Tanker  - 1</a:t>
                      </a:r>
                    </a:p>
                  </a:txBody>
                  <a:tcPr marL="4787" marR="4787" marT="4787" marB="0" anchor="b"/>
                </a:tc>
                <a:tc>
                  <a:txBody>
                    <a:bodyPr/>
                    <a:lstStyle/>
                    <a:p>
                      <a:pPr algn="ctr" fontAlgn="b"/>
                      <a:r>
                        <a:rPr lang="en-US" sz="1100" b="1" i="0" u="none" strike="noStrike">
                          <a:solidFill>
                            <a:srgbClr val="000000"/>
                          </a:solidFill>
                          <a:latin typeface="Calibri"/>
                        </a:rPr>
                        <a:t>2002</a:t>
                      </a:r>
                    </a:p>
                  </a:txBody>
                  <a:tcPr marL="4787" marR="4787" marT="4787" marB="0" anchor="b"/>
                </a:tc>
                <a:tc>
                  <a:txBody>
                    <a:bodyPr/>
                    <a:lstStyle/>
                    <a:p>
                      <a:pPr algn="ctr" fontAlgn="b"/>
                      <a:r>
                        <a:rPr lang="en-US" sz="1100" b="1" i="0" u="none" strike="noStrike">
                          <a:solidFill>
                            <a:srgbClr val="000000"/>
                          </a:solidFill>
                          <a:latin typeface="Calibri"/>
                        </a:rPr>
                        <a:t>15</a:t>
                      </a:r>
                    </a:p>
                  </a:txBody>
                  <a:tcPr marL="4787" marR="4787" marT="4787" marB="0" anchor="b"/>
                </a:tc>
                <a:tc>
                  <a:txBody>
                    <a:bodyPr/>
                    <a:lstStyle/>
                    <a:p>
                      <a:pPr algn="ctr" fontAlgn="b"/>
                      <a:r>
                        <a:rPr lang="en-US" sz="1100" b="1" i="0" u="none" strike="noStrike">
                          <a:solidFill>
                            <a:srgbClr val="000000"/>
                          </a:solidFill>
                          <a:latin typeface="Calibri"/>
                        </a:rPr>
                        <a:t>2017</a:t>
                      </a:r>
                    </a:p>
                  </a:txBody>
                  <a:tcPr marL="4787" marR="4787" marT="4787" marB="0" anchor="b"/>
                </a:tc>
                <a:tc>
                  <a:txBody>
                    <a:bodyPr/>
                    <a:lstStyle/>
                    <a:p>
                      <a:pPr algn="ctr" fontAlgn="b"/>
                      <a:r>
                        <a:rPr lang="en-US" sz="1100" b="1" i="0" u="none" strike="noStrike">
                          <a:solidFill>
                            <a:srgbClr val="000000"/>
                          </a:solidFill>
                          <a:latin typeface="Calibri"/>
                        </a:rPr>
                        <a:t>360000</a:t>
                      </a:r>
                    </a:p>
                  </a:txBody>
                  <a:tcPr marL="4787" marR="4787" marT="4787" marB="0" anchor="b"/>
                </a:tc>
                <a:tc>
                  <a:txBody>
                    <a:bodyPr/>
                    <a:lstStyle/>
                    <a:p>
                      <a:pPr algn="ctr" fontAlgn="b"/>
                      <a:r>
                        <a:rPr lang="en-US" sz="1100" b="1" i="0" u="none" strike="noStrike">
                          <a:solidFill>
                            <a:srgbClr val="000000"/>
                          </a:solidFill>
                          <a:latin typeface="Calibri"/>
                        </a:rPr>
                        <a:t>600000</a:t>
                      </a:r>
                    </a:p>
                  </a:txBody>
                  <a:tcPr marL="4787" marR="4787" marT="4787" marB="0" anchor="b"/>
                </a:tc>
                <a:tc>
                  <a:txBody>
                    <a:bodyPr/>
                    <a:lstStyle/>
                    <a:p>
                      <a:pPr algn="ctr" fontAlgn="b"/>
                      <a:r>
                        <a:rPr lang="en-US" sz="1100" b="1" i="0" u="none" strike="noStrike">
                          <a:solidFill>
                            <a:srgbClr val="000000"/>
                          </a:solidFill>
                          <a:latin typeface="Calibri"/>
                        </a:rPr>
                        <a:t>2020</a:t>
                      </a:r>
                    </a:p>
                  </a:txBody>
                  <a:tcPr marL="4787" marR="4787" marT="4787" marB="0" anchor="b"/>
                </a:tc>
              </a:tr>
              <a:tr h="457200">
                <a:tc>
                  <a:txBody>
                    <a:bodyPr/>
                    <a:lstStyle/>
                    <a:p>
                      <a:pPr algn="l" fontAlgn="b"/>
                      <a:r>
                        <a:rPr lang="en-US" sz="1100" b="1" i="0" u="none" strike="noStrike">
                          <a:solidFill>
                            <a:srgbClr val="000000"/>
                          </a:solidFill>
                          <a:latin typeface="Calibri"/>
                        </a:rPr>
                        <a:t>Utility - 2</a:t>
                      </a:r>
                    </a:p>
                  </a:txBody>
                  <a:tcPr marL="4787" marR="4787" marT="4787" marB="0" anchor="b"/>
                </a:tc>
                <a:tc>
                  <a:txBody>
                    <a:bodyPr/>
                    <a:lstStyle/>
                    <a:p>
                      <a:pPr algn="ctr" fontAlgn="b"/>
                      <a:r>
                        <a:rPr lang="en-US" sz="1100" b="1" i="0" u="none" strike="noStrike">
                          <a:solidFill>
                            <a:srgbClr val="000000"/>
                          </a:solidFill>
                          <a:latin typeface="Calibri"/>
                        </a:rPr>
                        <a:t>2005</a:t>
                      </a:r>
                    </a:p>
                  </a:txBody>
                  <a:tcPr marL="4787" marR="4787" marT="4787" marB="0" anchor="b"/>
                </a:tc>
                <a:tc>
                  <a:txBody>
                    <a:bodyPr/>
                    <a:lstStyle/>
                    <a:p>
                      <a:pPr algn="ctr" fontAlgn="b"/>
                      <a:r>
                        <a:rPr lang="en-US" sz="1100" b="1" i="0" u="none" strike="noStrike">
                          <a:solidFill>
                            <a:srgbClr val="000000"/>
                          </a:solidFill>
                          <a:latin typeface="Calibri"/>
                        </a:rPr>
                        <a:t>15</a:t>
                      </a:r>
                    </a:p>
                  </a:txBody>
                  <a:tcPr marL="4787" marR="4787" marT="4787" marB="0" anchor="b"/>
                </a:tc>
                <a:tc>
                  <a:txBody>
                    <a:bodyPr/>
                    <a:lstStyle/>
                    <a:p>
                      <a:pPr algn="ctr" fontAlgn="b"/>
                      <a:r>
                        <a:rPr lang="en-US" sz="1100" b="1" i="0" u="none" strike="noStrike">
                          <a:solidFill>
                            <a:srgbClr val="000000"/>
                          </a:solidFill>
                          <a:latin typeface="Calibri"/>
                        </a:rPr>
                        <a:t>2020</a:t>
                      </a:r>
                    </a:p>
                  </a:txBody>
                  <a:tcPr marL="4787" marR="4787" marT="4787" marB="0" anchor="b"/>
                </a:tc>
                <a:tc>
                  <a:txBody>
                    <a:bodyPr/>
                    <a:lstStyle/>
                    <a:p>
                      <a:pPr algn="ctr" fontAlgn="b"/>
                      <a:r>
                        <a:rPr lang="en-US" sz="1100" b="1" i="0" u="none" strike="noStrike">
                          <a:solidFill>
                            <a:srgbClr val="000000"/>
                          </a:solidFill>
                          <a:latin typeface="Calibri"/>
                        </a:rPr>
                        <a:t>19547</a:t>
                      </a:r>
                    </a:p>
                  </a:txBody>
                  <a:tcPr marL="4787" marR="4787" marT="4787" marB="0" anchor="b"/>
                </a:tc>
                <a:tc>
                  <a:txBody>
                    <a:bodyPr/>
                    <a:lstStyle/>
                    <a:p>
                      <a:pPr algn="ctr" fontAlgn="b"/>
                      <a:r>
                        <a:rPr lang="en-US" sz="1100" b="1" i="0" u="none" strike="noStrike">
                          <a:solidFill>
                            <a:srgbClr val="000000"/>
                          </a:solidFill>
                          <a:latin typeface="Calibri"/>
                        </a:rPr>
                        <a:t>30000</a:t>
                      </a:r>
                    </a:p>
                  </a:txBody>
                  <a:tcPr marL="4787" marR="4787" marT="4787" marB="0" anchor="b"/>
                </a:tc>
                <a:tc>
                  <a:txBody>
                    <a:bodyPr/>
                    <a:lstStyle/>
                    <a:p>
                      <a:pPr algn="ctr" fontAlgn="b"/>
                      <a:r>
                        <a:rPr lang="en-US" sz="1100" b="1" i="0" u="none" strike="noStrike">
                          <a:solidFill>
                            <a:srgbClr val="000000"/>
                          </a:solidFill>
                          <a:latin typeface="Calibri"/>
                        </a:rPr>
                        <a:t>2020</a:t>
                      </a:r>
                    </a:p>
                  </a:txBody>
                  <a:tcPr marL="4787" marR="4787" marT="4787" marB="0" anchor="b"/>
                </a:tc>
              </a:tr>
              <a:tr h="457200">
                <a:tc>
                  <a:txBody>
                    <a:bodyPr/>
                    <a:lstStyle/>
                    <a:p>
                      <a:pPr algn="l" fontAlgn="b"/>
                      <a:r>
                        <a:rPr lang="en-US" sz="1100" b="1" i="0" u="none" strike="noStrike">
                          <a:solidFill>
                            <a:srgbClr val="000000"/>
                          </a:solidFill>
                          <a:latin typeface="Calibri"/>
                        </a:rPr>
                        <a:t>Grass Fire Unit - 1</a:t>
                      </a:r>
                    </a:p>
                  </a:txBody>
                  <a:tcPr marL="4787" marR="4787" marT="4787" marB="0" anchor="b"/>
                </a:tc>
                <a:tc>
                  <a:txBody>
                    <a:bodyPr/>
                    <a:lstStyle/>
                    <a:p>
                      <a:pPr algn="ctr" fontAlgn="b"/>
                      <a:r>
                        <a:rPr lang="en-US" sz="1100" b="1" i="0" u="none" strike="noStrike">
                          <a:solidFill>
                            <a:srgbClr val="000000"/>
                          </a:solidFill>
                          <a:latin typeface="Calibri"/>
                        </a:rPr>
                        <a:t>2002</a:t>
                      </a:r>
                    </a:p>
                  </a:txBody>
                  <a:tcPr marL="4787" marR="4787" marT="4787" marB="0" anchor="b"/>
                </a:tc>
                <a:tc>
                  <a:txBody>
                    <a:bodyPr/>
                    <a:lstStyle/>
                    <a:p>
                      <a:pPr algn="ctr" fontAlgn="b"/>
                      <a:r>
                        <a:rPr lang="en-US" sz="1100" b="1" i="0" u="none" strike="noStrike">
                          <a:solidFill>
                            <a:srgbClr val="000000"/>
                          </a:solidFill>
                          <a:latin typeface="Calibri"/>
                        </a:rPr>
                        <a:t>20</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c>
                  <a:txBody>
                    <a:bodyPr/>
                    <a:lstStyle/>
                    <a:p>
                      <a:pPr algn="ctr" fontAlgn="b"/>
                      <a:r>
                        <a:rPr lang="en-US" sz="1100" b="1" i="0" u="none" strike="noStrike">
                          <a:solidFill>
                            <a:srgbClr val="000000"/>
                          </a:solidFill>
                          <a:latin typeface="Calibri"/>
                        </a:rPr>
                        <a:t>21078</a:t>
                      </a:r>
                    </a:p>
                  </a:txBody>
                  <a:tcPr marL="4787" marR="4787" marT="4787" marB="0" anchor="b"/>
                </a:tc>
                <a:tc>
                  <a:txBody>
                    <a:bodyPr/>
                    <a:lstStyle/>
                    <a:p>
                      <a:pPr algn="ctr" fontAlgn="b"/>
                      <a:r>
                        <a:rPr lang="en-US" sz="1100" b="1" i="0" u="none" strike="noStrike">
                          <a:solidFill>
                            <a:srgbClr val="000000"/>
                          </a:solidFill>
                          <a:latin typeface="Calibri"/>
                        </a:rPr>
                        <a:t>300000</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r>
              <a:tr h="457200">
                <a:tc>
                  <a:txBody>
                    <a:bodyPr/>
                    <a:lstStyle/>
                    <a:p>
                      <a:pPr algn="l" fontAlgn="b"/>
                      <a:r>
                        <a:rPr lang="en-US" sz="1100" b="1" i="0" u="none" strike="noStrike">
                          <a:solidFill>
                            <a:srgbClr val="000000"/>
                          </a:solidFill>
                          <a:latin typeface="Calibri"/>
                        </a:rPr>
                        <a:t>200 Gal Skid Unit</a:t>
                      </a:r>
                    </a:p>
                  </a:txBody>
                  <a:tcPr marL="4787" marR="4787" marT="4787" marB="0" anchor="b"/>
                </a:tc>
                <a:tc>
                  <a:txBody>
                    <a:bodyPr/>
                    <a:lstStyle/>
                    <a:p>
                      <a:pPr algn="ctr" fontAlgn="b"/>
                      <a:r>
                        <a:rPr lang="en-US" sz="1100" b="1" i="0" u="none" strike="noStrike">
                          <a:solidFill>
                            <a:srgbClr val="000000"/>
                          </a:solidFill>
                          <a:latin typeface="Calibri"/>
                        </a:rPr>
                        <a:t>2002</a:t>
                      </a:r>
                    </a:p>
                  </a:txBody>
                  <a:tcPr marL="4787" marR="4787" marT="4787" marB="0" anchor="b"/>
                </a:tc>
                <a:tc>
                  <a:txBody>
                    <a:bodyPr/>
                    <a:lstStyle/>
                    <a:p>
                      <a:pPr algn="ctr" fontAlgn="b"/>
                      <a:r>
                        <a:rPr lang="en-US" sz="1100" b="1" i="0" u="none" strike="noStrike">
                          <a:solidFill>
                            <a:srgbClr val="000000"/>
                          </a:solidFill>
                          <a:latin typeface="Calibri"/>
                        </a:rPr>
                        <a:t>20</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c>
                  <a:txBody>
                    <a:bodyPr/>
                    <a:lstStyle/>
                    <a:p>
                      <a:pPr algn="ctr" fontAlgn="b"/>
                      <a:r>
                        <a:rPr lang="en-US" sz="1100" b="1" i="0" u="none" strike="noStrike">
                          <a:solidFill>
                            <a:srgbClr val="000000"/>
                          </a:solidFill>
                          <a:latin typeface="Calibri"/>
                        </a:rPr>
                        <a:t>12000</a:t>
                      </a:r>
                    </a:p>
                  </a:txBody>
                  <a:tcPr marL="4787" marR="4787" marT="4787" marB="0" anchor="b"/>
                </a:tc>
                <a:tc>
                  <a:txBody>
                    <a:bodyPr/>
                    <a:lstStyle/>
                    <a:p>
                      <a:pPr algn="ctr" fontAlgn="b"/>
                      <a:r>
                        <a:rPr lang="en-US" sz="1100" b="1" i="0" u="none" strike="noStrike">
                          <a:solidFill>
                            <a:srgbClr val="000000"/>
                          </a:solidFill>
                          <a:latin typeface="Calibri"/>
                        </a:rPr>
                        <a:t>15000</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r>
              <a:tr h="457200">
                <a:tc>
                  <a:txBody>
                    <a:bodyPr/>
                    <a:lstStyle/>
                    <a:p>
                      <a:pPr algn="l" fontAlgn="b"/>
                      <a:r>
                        <a:rPr lang="en-US" sz="1100" b="1" i="0" u="none" strike="noStrike">
                          <a:solidFill>
                            <a:srgbClr val="000000"/>
                          </a:solidFill>
                          <a:latin typeface="Calibri"/>
                        </a:rPr>
                        <a:t>Bravo-1</a:t>
                      </a:r>
                    </a:p>
                  </a:txBody>
                  <a:tcPr marL="4787" marR="4787" marT="4787" marB="0" anchor="b"/>
                </a:tc>
                <a:tc>
                  <a:txBody>
                    <a:bodyPr/>
                    <a:lstStyle/>
                    <a:p>
                      <a:pPr algn="ctr" fontAlgn="b"/>
                      <a:r>
                        <a:rPr lang="en-US" sz="1100" b="1" i="0" u="none" strike="noStrike">
                          <a:solidFill>
                            <a:srgbClr val="000000"/>
                          </a:solidFill>
                          <a:latin typeface="Calibri"/>
                        </a:rPr>
                        <a:t>2014</a:t>
                      </a:r>
                    </a:p>
                  </a:txBody>
                  <a:tcPr marL="4787" marR="4787" marT="4787" marB="0" anchor="b"/>
                </a:tc>
                <a:tc>
                  <a:txBody>
                    <a:bodyPr/>
                    <a:lstStyle/>
                    <a:p>
                      <a:pPr algn="ctr" fontAlgn="b"/>
                      <a:r>
                        <a:rPr lang="en-US" sz="1100" b="1" i="0" u="none" strike="noStrike">
                          <a:solidFill>
                            <a:srgbClr val="000000"/>
                          </a:solidFill>
                          <a:latin typeface="Calibri"/>
                        </a:rPr>
                        <a:t>8</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a:solidFill>
                            <a:srgbClr val="000000"/>
                          </a:solidFill>
                          <a:latin typeface="Calibri"/>
                        </a:rPr>
                        <a:t>160000</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r>
              <a:tr h="457200">
                <a:tc>
                  <a:txBody>
                    <a:bodyPr/>
                    <a:lstStyle/>
                    <a:p>
                      <a:pPr algn="l" fontAlgn="b"/>
                      <a:r>
                        <a:rPr lang="en-US" sz="1100" b="1" i="0" u="none" strike="noStrike">
                          <a:solidFill>
                            <a:srgbClr val="000000"/>
                          </a:solidFill>
                          <a:latin typeface="Calibri"/>
                        </a:rPr>
                        <a:t>SRT</a:t>
                      </a:r>
                    </a:p>
                  </a:txBody>
                  <a:tcPr marL="4787" marR="4787" marT="4787" marB="0" anchor="b"/>
                </a:tc>
                <a:tc>
                  <a:txBody>
                    <a:bodyPr/>
                    <a:lstStyle/>
                    <a:p>
                      <a:pPr algn="ctr" fontAlgn="b"/>
                      <a:r>
                        <a:rPr lang="en-US" sz="1100" b="1" i="0" u="none" strike="noStrike">
                          <a:solidFill>
                            <a:srgbClr val="000000"/>
                          </a:solidFill>
                          <a:latin typeface="Calibri"/>
                        </a:rPr>
                        <a:t>1998</a:t>
                      </a:r>
                    </a:p>
                  </a:txBody>
                  <a:tcPr marL="4787" marR="4787" marT="4787" marB="0" anchor="b"/>
                </a:tc>
                <a:tc>
                  <a:txBody>
                    <a:bodyPr/>
                    <a:lstStyle/>
                    <a:p>
                      <a:pPr algn="ctr" fontAlgn="b"/>
                      <a:r>
                        <a:rPr lang="en-US" sz="1100" b="1" i="0" u="none" strike="noStrike">
                          <a:solidFill>
                            <a:srgbClr val="000000"/>
                          </a:solidFill>
                          <a:latin typeface="Calibri"/>
                        </a:rPr>
                        <a:t>20</a:t>
                      </a:r>
                    </a:p>
                  </a:txBody>
                  <a:tcPr marL="4787" marR="4787" marT="4787" marB="0" anchor="b"/>
                </a:tc>
                <a:tc>
                  <a:txBody>
                    <a:bodyPr/>
                    <a:lstStyle/>
                    <a:p>
                      <a:pPr algn="ctr" fontAlgn="b"/>
                      <a:r>
                        <a:rPr lang="en-US" sz="1100" b="1" i="0" u="none" strike="noStrike">
                          <a:solidFill>
                            <a:srgbClr val="000000"/>
                          </a:solidFill>
                          <a:latin typeface="Calibri"/>
                        </a:rPr>
                        <a:t>2018</a:t>
                      </a:r>
                    </a:p>
                  </a:txBody>
                  <a:tcPr marL="4787" marR="4787" marT="4787" marB="0" anchor="b"/>
                </a:tc>
                <a:tc>
                  <a:txBody>
                    <a:bodyPr/>
                    <a:lstStyle/>
                    <a:p>
                      <a:pPr algn="ctr" fontAlgn="b"/>
                      <a:r>
                        <a:rPr lang="en-US" sz="1100" b="1" i="0" u="none" strike="noStrike">
                          <a:solidFill>
                            <a:srgbClr val="000000"/>
                          </a:solidFill>
                          <a:latin typeface="Calibri"/>
                        </a:rPr>
                        <a:t>4670</a:t>
                      </a:r>
                    </a:p>
                  </a:txBody>
                  <a:tcPr marL="4787" marR="4787" marT="4787" marB="0" anchor="b"/>
                </a:tc>
                <a:tc>
                  <a:txBody>
                    <a:bodyPr/>
                    <a:lstStyle/>
                    <a:p>
                      <a:pPr algn="ctr" fontAlgn="b"/>
                      <a:r>
                        <a:rPr lang="en-US" sz="1100" b="1" i="0" u="none" strike="noStrike">
                          <a:solidFill>
                            <a:srgbClr val="000000"/>
                          </a:solidFill>
                          <a:latin typeface="Calibri"/>
                        </a:rPr>
                        <a:t>5000</a:t>
                      </a:r>
                    </a:p>
                  </a:txBody>
                  <a:tcPr marL="4787" marR="4787" marT="4787" marB="0" anchor="b"/>
                </a:tc>
                <a:tc>
                  <a:txBody>
                    <a:bodyPr/>
                    <a:lstStyle/>
                    <a:p>
                      <a:pPr algn="ctr" fontAlgn="b"/>
                      <a:r>
                        <a:rPr lang="en-US" sz="1100" b="1" i="0" u="none" strike="noStrike">
                          <a:solidFill>
                            <a:srgbClr val="000000"/>
                          </a:solidFill>
                          <a:latin typeface="Calibri"/>
                        </a:rPr>
                        <a:t>2023</a:t>
                      </a:r>
                    </a:p>
                  </a:txBody>
                  <a:tcPr marL="4787" marR="4787" marT="4787" marB="0" anchor="b"/>
                </a:tc>
              </a:tr>
              <a:tr h="457200">
                <a:tc>
                  <a:txBody>
                    <a:bodyPr/>
                    <a:lstStyle/>
                    <a:p>
                      <a:pPr algn="l" fontAlgn="b"/>
                      <a:r>
                        <a:rPr lang="en-US" sz="1100" b="1" i="0" u="none" strike="noStrike">
                          <a:solidFill>
                            <a:srgbClr val="000000"/>
                          </a:solidFill>
                          <a:latin typeface="Calibri"/>
                        </a:rPr>
                        <a:t>Turnout Gear (12 sets)</a:t>
                      </a:r>
                    </a:p>
                  </a:txBody>
                  <a:tcPr marL="4787" marR="4787" marT="4787" marB="0" anchor="b"/>
                </a:tc>
                <a:tc>
                  <a:txBody>
                    <a:bodyPr/>
                    <a:lstStyle/>
                    <a:p>
                      <a:pPr algn="ctr" fontAlgn="b"/>
                      <a:r>
                        <a:rPr lang="en-US" sz="1100" b="1" i="0" u="none" strike="noStrike">
                          <a:solidFill>
                            <a:srgbClr val="000000"/>
                          </a:solidFill>
                          <a:latin typeface="Calibri"/>
                        </a:rPr>
                        <a:t>2015</a:t>
                      </a:r>
                    </a:p>
                  </a:txBody>
                  <a:tcPr marL="4787" marR="4787" marT="4787" marB="0" anchor="b"/>
                </a:tc>
                <a:tc>
                  <a:txBody>
                    <a:bodyPr/>
                    <a:lstStyle/>
                    <a:p>
                      <a:pPr algn="ctr" fontAlgn="b"/>
                      <a:r>
                        <a:rPr lang="en-US" sz="1100" b="1" i="0" u="none" strike="noStrike">
                          <a:solidFill>
                            <a:srgbClr val="000000"/>
                          </a:solidFill>
                          <a:latin typeface="Calibri"/>
                        </a:rPr>
                        <a:t>10</a:t>
                      </a:r>
                    </a:p>
                  </a:txBody>
                  <a:tcPr marL="4787" marR="4787" marT="4787" marB="0" anchor="b"/>
                </a:tc>
                <a:tc>
                  <a:txBody>
                    <a:bodyPr/>
                    <a:lstStyle/>
                    <a:p>
                      <a:pPr algn="ctr" fontAlgn="b"/>
                      <a:r>
                        <a:rPr lang="en-US" sz="1100" b="1" i="0" u="none" strike="noStrike">
                          <a:solidFill>
                            <a:srgbClr val="000000"/>
                          </a:solidFill>
                          <a:latin typeface="Calibri"/>
                        </a:rPr>
                        <a:t>2025</a:t>
                      </a: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a:solidFill>
                            <a:srgbClr val="000000"/>
                          </a:solidFill>
                          <a:latin typeface="Calibri"/>
                        </a:rPr>
                        <a:t>36000</a:t>
                      </a:r>
                    </a:p>
                  </a:txBody>
                  <a:tcPr marL="4787" marR="4787" marT="4787" marB="0" anchor="b"/>
                </a:tc>
                <a:tc>
                  <a:txBody>
                    <a:bodyPr/>
                    <a:lstStyle/>
                    <a:p>
                      <a:pPr algn="ctr" fontAlgn="b"/>
                      <a:r>
                        <a:rPr lang="en-US" sz="1100" b="1" i="0" u="none" strike="noStrike">
                          <a:solidFill>
                            <a:srgbClr val="000000"/>
                          </a:solidFill>
                          <a:latin typeface="Calibri"/>
                        </a:rPr>
                        <a:t>2025</a:t>
                      </a:r>
                    </a:p>
                  </a:txBody>
                  <a:tcPr marL="4787" marR="4787" marT="4787" marB="0" anchor="b"/>
                </a:tc>
              </a:tr>
              <a:tr h="457200">
                <a:tc>
                  <a:txBody>
                    <a:bodyPr/>
                    <a:lstStyle/>
                    <a:p>
                      <a:pPr algn="l" fontAlgn="b"/>
                      <a:r>
                        <a:rPr lang="en-US" sz="1100" b="1" i="0" u="none" strike="noStrike">
                          <a:solidFill>
                            <a:srgbClr val="000000"/>
                          </a:solidFill>
                          <a:latin typeface="Calibri"/>
                        </a:rPr>
                        <a:t>Safety House Trailer</a:t>
                      </a:r>
                    </a:p>
                  </a:txBody>
                  <a:tcPr marL="4787" marR="4787" marT="4787" marB="0" anchor="b"/>
                </a:tc>
                <a:tc>
                  <a:txBody>
                    <a:bodyPr/>
                    <a:lstStyle/>
                    <a:p>
                      <a:pPr algn="ctr" fontAlgn="b"/>
                      <a:r>
                        <a:rPr lang="en-US" sz="1100" b="1" i="0" u="none" strike="noStrike">
                          <a:solidFill>
                            <a:srgbClr val="000000"/>
                          </a:solidFill>
                          <a:latin typeface="Calibri"/>
                        </a:rPr>
                        <a:t>2002</a:t>
                      </a:r>
                    </a:p>
                  </a:txBody>
                  <a:tcPr marL="4787" marR="4787" marT="4787" marB="0" anchor="b"/>
                </a:tc>
                <a:tc>
                  <a:txBody>
                    <a:bodyPr/>
                    <a:lstStyle/>
                    <a:p>
                      <a:pPr algn="ctr" fontAlgn="b"/>
                      <a:r>
                        <a:rPr lang="en-US" sz="1100" b="1" i="0" u="none" strike="noStrike">
                          <a:solidFill>
                            <a:srgbClr val="000000"/>
                          </a:solidFill>
                          <a:latin typeface="Calibri"/>
                        </a:rPr>
                        <a:t>20</a:t>
                      </a:r>
                    </a:p>
                  </a:txBody>
                  <a:tcPr marL="4787" marR="4787" marT="4787" marB="0" anchor="b"/>
                </a:tc>
                <a:tc>
                  <a:txBody>
                    <a:bodyPr/>
                    <a:lstStyle/>
                    <a:p>
                      <a:pPr algn="ctr" fontAlgn="b"/>
                      <a:r>
                        <a:rPr lang="en-US" sz="1100" b="1" i="0" u="none" strike="noStrike">
                          <a:solidFill>
                            <a:srgbClr val="000000"/>
                          </a:solidFill>
                          <a:latin typeface="Calibri"/>
                        </a:rPr>
                        <a:t>2022</a:t>
                      </a:r>
                    </a:p>
                  </a:txBody>
                  <a:tcPr marL="4787" marR="4787" marT="4787" marB="0" anchor="b"/>
                </a:tc>
                <a:tc>
                  <a:txBody>
                    <a:bodyPr/>
                    <a:lstStyle/>
                    <a:p>
                      <a:pPr algn="ctr" fontAlgn="b"/>
                      <a:r>
                        <a:rPr lang="en-US" sz="1100" b="1" i="0" u="none" strike="noStrike">
                          <a:solidFill>
                            <a:srgbClr val="000000"/>
                          </a:solidFill>
                          <a:latin typeface="Calibri"/>
                        </a:rPr>
                        <a:t>28975</a:t>
                      </a:r>
                    </a:p>
                  </a:txBody>
                  <a:tcPr marL="4787" marR="4787" marT="4787" marB="0" anchor="b"/>
                </a:tc>
                <a:tc>
                  <a:txBody>
                    <a:bodyPr/>
                    <a:lstStyle/>
                    <a:p>
                      <a:pPr algn="ctr" fontAlgn="b"/>
                      <a:r>
                        <a:rPr lang="en-US" sz="1100" b="1" i="0" u="none" strike="noStrike">
                          <a:solidFill>
                            <a:srgbClr val="000000"/>
                          </a:solidFill>
                          <a:latin typeface="Calibri"/>
                        </a:rPr>
                        <a:t>300000</a:t>
                      </a:r>
                    </a:p>
                  </a:txBody>
                  <a:tcPr marL="4787" marR="4787" marT="4787" marB="0" anchor="b"/>
                </a:tc>
                <a:tc>
                  <a:txBody>
                    <a:bodyPr/>
                    <a:lstStyle/>
                    <a:p>
                      <a:pPr algn="ctr" fontAlgn="b"/>
                      <a:r>
                        <a:rPr lang="en-US" sz="1100" b="1" i="0" u="none" strike="noStrike">
                          <a:solidFill>
                            <a:srgbClr val="000000"/>
                          </a:solidFill>
                          <a:latin typeface="Calibri"/>
                        </a:rPr>
                        <a:t>2027</a:t>
                      </a:r>
                    </a:p>
                  </a:txBody>
                  <a:tcPr marL="4787" marR="4787" marT="4787" marB="0" anchor="b"/>
                </a:tc>
              </a:tr>
              <a:tr h="457200">
                <a:tc>
                  <a:txBody>
                    <a:bodyPr/>
                    <a:lstStyle/>
                    <a:p>
                      <a:pPr algn="l" fontAlgn="b"/>
                      <a:r>
                        <a:rPr lang="en-US" sz="1100" b="1" i="0" u="none" strike="noStrike">
                          <a:solidFill>
                            <a:srgbClr val="000000"/>
                          </a:solidFill>
                          <a:latin typeface="Calibri"/>
                        </a:rPr>
                        <a:t>Boat - 1</a:t>
                      </a:r>
                    </a:p>
                  </a:txBody>
                  <a:tcPr marL="4787" marR="4787" marT="4787" marB="0" anchor="b"/>
                </a:tc>
                <a:tc>
                  <a:txBody>
                    <a:bodyPr/>
                    <a:lstStyle/>
                    <a:p>
                      <a:pPr algn="ctr" fontAlgn="b"/>
                      <a:r>
                        <a:rPr lang="en-US" sz="1100" b="1" i="0" u="none" strike="noStrike">
                          <a:solidFill>
                            <a:srgbClr val="000000"/>
                          </a:solidFill>
                          <a:latin typeface="Calibri"/>
                        </a:rPr>
                        <a:t>2007</a:t>
                      </a:r>
                    </a:p>
                  </a:txBody>
                  <a:tcPr marL="4787" marR="4787" marT="4787" marB="0" anchor="b"/>
                </a:tc>
                <a:tc>
                  <a:txBody>
                    <a:bodyPr/>
                    <a:lstStyle/>
                    <a:p>
                      <a:pPr algn="ctr" fontAlgn="b"/>
                      <a:r>
                        <a:rPr lang="en-US" sz="1100" b="1" i="0" u="none" strike="noStrike">
                          <a:solidFill>
                            <a:srgbClr val="000000"/>
                          </a:solidFill>
                          <a:latin typeface="Calibri"/>
                        </a:rPr>
                        <a:t>20</a:t>
                      </a:r>
                    </a:p>
                  </a:txBody>
                  <a:tcPr marL="4787" marR="4787" marT="4787" marB="0" anchor="b"/>
                </a:tc>
                <a:tc>
                  <a:txBody>
                    <a:bodyPr/>
                    <a:lstStyle/>
                    <a:p>
                      <a:pPr algn="ctr" fontAlgn="b"/>
                      <a:r>
                        <a:rPr lang="en-US" sz="1100" b="1" i="0" u="none" strike="noStrike">
                          <a:solidFill>
                            <a:srgbClr val="000000"/>
                          </a:solidFill>
                          <a:latin typeface="Calibri"/>
                        </a:rPr>
                        <a:t>2027</a:t>
                      </a:r>
                    </a:p>
                  </a:txBody>
                  <a:tcPr marL="4787" marR="4787" marT="4787" marB="0" anchor="b"/>
                </a:tc>
                <a:tc>
                  <a:txBody>
                    <a:bodyPr/>
                    <a:lstStyle/>
                    <a:p>
                      <a:pPr algn="ctr" fontAlgn="b"/>
                      <a:r>
                        <a:rPr lang="en-US" sz="1100" b="1" i="0" u="none" strike="noStrike">
                          <a:solidFill>
                            <a:srgbClr val="000000"/>
                          </a:solidFill>
                          <a:latin typeface="Calibri"/>
                        </a:rPr>
                        <a:t>1453</a:t>
                      </a:r>
                    </a:p>
                  </a:txBody>
                  <a:tcPr marL="4787" marR="4787" marT="4787" marB="0" anchor="b"/>
                </a:tc>
                <a:tc>
                  <a:txBody>
                    <a:bodyPr/>
                    <a:lstStyle/>
                    <a:p>
                      <a:pPr algn="ctr" fontAlgn="b"/>
                      <a:r>
                        <a:rPr lang="en-US" sz="1100" b="1" i="0" u="none" strike="noStrike">
                          <a:solidFill>
                            <a:srgbClr val="000000"/>
                          </a:solidFill>
                          <a:latin typeface="Calibri"/>
                        </a:rPr>
                        <a:t>2000</a:t>
                      </a:r>
                    </a:p>
                  </a:txBody>
                  <a:tcPr marL="4787" marR="4787" marT="4787" marB="0" anchor="b"/>
                </a:tc>
                <a:tc>
                  <a:txBody>
                    <a:bodyPr/>
                    <a:lstStyle/>
                    <a:p>
                      <a:pPr algn="ctr" fontAlgn="b"/>
                      <a:r>
                        <a:rPr lang="en-US" sz="1100" b="1" i="0" u="none" strike="noStrike">
                          <a:solidFill>
                            <a:srgbClr val="000000"/>
                          </a:solidFill>
                          <a:latin typeface="Calibri"/>
                        </a:rPr>
                        <a:t>2027</a:t>
                      </a:r>
                    </a:p>
                  </a:txBody>
                  <a:tcPr marL="4787" marR="4787" marT="4787" marB="0" anchor="b"/>
                </a:tc>
              </a:tr>
              <a:tr h="457200">
                <a:tc>
                  <a:txBody>
                    <a:bodyPr/>
                    <a:lstStyle/>
                    <a:p>
                      <a:pPr algn="l" fontAlgn="b"/>
                      <a:r>
                        <a:rPr lang="en-US" sz="1100" b="1" i="0" u="none" strike="noStrike">
                          <a:solidFill>
                            <a:srgbClr val="000000"/>
                          </a:solidFill>
                          <a:latin typeface="Calibri"/>
                        </a:rPr>
                        <a:t>Outboard Motor</a:t>
                      </a:r>
                    </a:p>
                  </a:txBody>
                  <a:tcPr marL="4787" marR="4787" marT="4787" marB="0" anchor="b"/>
                </a:tc>
                <a:tc>
                  <a:txBody>
                    <a:bodyPr/>
                    <a:lstStyle/>
                    <a:p>
                      <a:pPr algn="ctr" fontAlgn="b"/>
                      <a:r>
                        <a:rPr lang="en-US" sz="1100" b="1" i="0" u="none" strike="noStrike">
                          <a:solidFill>
                            <a:srgbClr val="000000"/>
                          </a:solidFill>
                          <a:latin typeface="Calibri"/>
                        </a:rPr>
                        <a:t>2007</a:t>
                      </a:r>
                    </a:p>
                  </a:txBody>
                  <a:tcPr marL="4787" marR="4787" marT="4787" marB="0" anchor="b"/>
                </a:tc>
                <a:tc>
                  <a:txBody>
                    <a:bodyPr/>
                    <a:lstStyle/>
                    <a:p>
                      <a:pPr algn="ctr" fontAlgn="b"/>
                      <a:r>
                        <a:rPr lang="en-US" sz="1100" b="1" i="0" u="none" strike="noStrike">
                          <a:solidFill>
                            <a:srgbClr val="000000"/>
                          </a:solidFill>
                          <a:latin typeface="Calibri"/>
                        </a:rPr>
                        <a:t>20</a:t>
                      </a:r>
                    </a:p>
                  </a:txBody>
                  <a:tcPr marL="4787" marR="4787" marT="4787" marB="0" anchor="b"/>
                </a:tc>
                <a:tc>
                  <a:txBody>
                    <a:bodyPr/>
                    <a:lstStyle/>
                    <a:p>
                      <a:pPr algn="ctr" fontAlgn="b"/>
                      <a:r>
                        <a:rPr lang="en-US" sz="1100" b="1" i="0" u="none" strike="noStrike">
                          <a:solidFill>
                            <a:srgbClr val="000000"/>
                          </a:solidFill>
                          <a:latin typeface="Calibri"/>
                        </a:rPr>
                        <a:t>2027</a:t>
                      </a:r>
                    </a:p>
                  </a:txBody>
                  <a:tcPr marL="4787" marR="4787" marT="4787" marB="0" anchor="b"/>
                </a:tc>
                <a:tc>
                  <a:txBody>
                    <a:bodyPr/>
                    <a:lstStyle/>
                    <a:p>
                      <a:pPr algn="ctr" fontAlgn="b"/>
                      <a:r>
                        <a:rPr lang="en-US" sz="1100" b="1" i="0" u="none" strike="noStrike">
                          <a:solidFill>
                            <a:srgbClr val="000000"/>
                          </a:solidFill>
                          <a:latin typeface="Calibri"/>
                        </a:rPr>
                        <a:t>1710</a:t>
                      </a:r>
                    </a:p>
                  </a:txBody>
                  <a:tcPr marL="4787" marR="4787" marT="4787" marB="0" anchor="b"/>
                </a:tc>
                <a:tc>
                  <a:txBody>
                    <a:bodyPr/>
                    <a:lstStyle/>
                    <a:p>
                      <a:pPr algn="ctr" fontAlgn="b"/>
                      <a:r>
                        <a:rPr lang="en-US" sz="1100" b="1" i="0" u="none" strike="noStrike">
                          <a:solidFill>
                            <a:srgbClr val="000000"/>
                          </a:solidFill>
                          <a:latin typeface="Calibri"/>
                        </a:rPr>
                        <a:t>2000</a:t>
                      </a:r>
                    </a:p>
                  </a:txBody>
                  <a:tcPr marL="4787" marR="4787" marT="4787" marB="0" anchor="b"/>
                </a:tc>
                <a:tc>
                  <a:txBody>
                    <a:bodyPr/>
                    <a:lstStyle/>
                    <a:p>
                      <a:pPr algn="ctr" fontAlgn="b"/>
                      <a:r>
                        <a:rPr lang="en-US" sz="1100" b="1" i="0" u="none" strike="noStrike">
                          <a:solidFill>
                            <a:srgbClr val="000000"/>
                          </a:solidFill>
                          <a:latin typeface="Calibri"/>
                        </a:rPr>
                        <a:t>2027</a:t>
                      </a:r>
                    </a:p>
                  </a:txBody>
                  <a:tcPr marL="4787" marR="4787" marT="4787" marB="0" anchor="b"/>
                </a:tc>
              </a:tr>
              <a:tr h="457200">
                <a:tc>
                  <a:txBody>
                    <a:bodyPr/>
                    <a:lstStyle/>
                    <a:p>
                      <a:pPr algn="l" fontAlgn="b"/>
                      <a:r>
                        <a:rPr lang="en-US" sz="1100" b="1" i="0" u="none" strike="noStrike">
                          <a:solidFill>
                            <a:srgbClr val="000000"/>
                          </a:solidFill>
                          <a:latin typeface="Calibri"/>
                        </a:rPr>
                        <a:t>Misc. Capital (Annual)</a:t>
                      </a: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endParaRPr lang="en-US" sz="1100" b="1" i="0" u="none" strike="noStrike">
                        <a:solidFill>
                          <a:srgbClr val="000000"/>
                        </a:solidFill>
                        <a:latin typeface="Calibri"/>
                      </a:endParaRPr>
                    </a:p>
                  </a:txBody>
                  <a:tcPr marL="4787" marR="4787" marT="4787" marB="0" anchor="b"/>
                </a:tc>
                <a:tc>
                  <a:txBody>
                    <a:bodyPr/>
                    <a:lstStyle/>
                    <a:p>
                      <a:pPr algn="ctr" fontAlgn="b"/>
                      <a:r>
                        <a:rPr lang="en-US" sz="1100" b="1" i="0" u="none" strike="noStrike">
                          <a:solidFill>
                            <a:srgbClr val="000000"/>
                          </a:solidFill>
                          <a:latin typeface="Calibri"/>
                        </a:rPr>
                        <a:t>25000</a:t>
                      </a:r>
                    </a:p>
                  </a:txBody>
                  <a:tcPr marL="4787" marR="4787" marT="4787" marB="0" anchor="b"/>
                </a:tc>
                <a:tc>
                  <a:txBody>
                    <a:bodyPr/>
                    <a:lstStyle/>
                    <a:p>
                      <a:pPr algn="ctr" fontAlgn="b"/>
                      <a:endParaRPr lang="en-US" sz="1100" b="1" i="0" u="none" strike="noStrike" dirty="0">
                        <a:solidFill>
                          <a:srgbClr val="000000"/>
                        </a:solidFill>
                        <a:latin typeface="Calibri"/>
                      </a:endParaRPr>
                    </a:p>
                  </a:txBody>
                  <a:tcPr marL="4787" marR="4787" marT="4787" marB="0" anchor="b"/>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41</a:t>
            </a:fld>
            <a:endParaRPr lang="en-US"/>
          </a:p>
        </p:txBody>
      </p:sp>
      <p:sp>
        <p:nvSpPr>
          <p:cNvPr id="7" name="Footer Placeholder 6"/>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10 Year Capital Plan</a:t>
            </a:r>
            <a:endParaRPr lang="en-US" sz="2800" b="1" u="sng"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42</a:t>
            </a:fld>
            <a:endParaRPr lang="en-US"/>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676400" y="6096000"/>
            <a:ext cx="1600200" cy="369332"/>
          </a:xfrm>
          <a:prstGeom prst="rect">
            <a:avLst/>
          </a:prstGeom>
          <a:noFill/>
        </p:spPr>
        <p:txBody>
          <a:bodyPr wrap="square" rtlCol="0">
            <a:spAutoFit/>
          </a:bodyPr>
          <a:lstStyle/>
          <a:p>
            <a:r>
              <a:rPr lang="en-US" b="1" dirty="0" smtClean="0">
                <a:solidFill>
                  <a:srgbClr val="FF0000"/>
                </a:solidFill>
              </a:rPr>
              <a:t>*  2015 Dollars</a:t>
            </a:r>
            <a:endParaRPr lang="en-US" b="1" dirty="0">
              <a:solidFill>
                <a:srgbClr val="FF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3 Year Operating Budget</a:t>
            </a:r>
            <a:endParaRPr lang="en-US" sz="2800" b="1" u="sng" dirty="0"/>
          </a:p>
        </p:txBody>
      </p:sp>
      <p:sp>
        <p:nvSpPr>
          <p:cNvPr id="3" name="Content Placeholder 2"/>
          <p:cNvSpPr>
            <a:spLocks noGrp="1"/>
          </p:cNvSpPr>
          <p:nvPr>
            <p:ph idx="1"/>
          </p:nvPr>
        </p:nvSpPr>
        <p:spPr/>
        <p:txBody>
          <a:bodyPr>
            <a:normAutofit/>
          </a:bodyPr>
          <a:lstStyle/>
          <a:p>
            <a:pPr>
              <a:buNone/>
            </a:pPr>
            <a:r>
              <a:rPr lang="en-US" sz="2000" b="1" dirty="0" smtClean="0"/>
              <a:t>High level 3 year Operating Budget projections with “Key Changes” highlighted and the “Drivers” creating the change. </a:t>
            </a:r>
          </a:p>
          <a:p>
            <a:pPr>
              <a:buNone/>
            </a:pPr>
            <a:endParaRPr lang="en-US" sz="2000" b="1" dirty="0" smtClean="0"/>
          </a:p>
          <a:p>
            <a:pPr>
              <a:buNone/>
            </a:pPr>
            <a:r>
              <a:rPr lang="en-US" sz="2000" b="1" dirty="0" smtClean="0"/>
              <a:t>Include a listing of the “Key Assumptions” included in the 3 year plan.</a:t>
            </a:r>
            <a:endParaRPr lang="en-US" sz="2000" b="1"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43</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Appendix</a:t>
            </a:r>
            <a:endParaRPr lang="en-US" sz="6000" b="1"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44</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Fire &amp; EMS Standards</a:t>
            </a:r>
          </a:p>
          <a:p>
            <a:pPr algn="ctr">
              <a:buNone/>
            </a:pPr>
            <a:r>
              <a:rPr lang="en-US" sz="4800" b="1" dirty="0" smtClean="0"/>
              <a:t>Detailed Information</a:t>
            </a:r>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NFPA 1221 and 1710 Recommendations</a:t>
            </a:r>
            <a:br>
              <a:rPr lang="en-US" sz="2800" b="1" u="sng" dirty="0" smtClean="0"/>
            </a:br>
            <a:r>
              <a:rPr lang="en-US" sz="2800" b="1" u="sng" dirty="0" smtClean="0"/>
              <a:t> For Career Fire Fighters </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46</a:t>
            </a:fld>
            <a:endParaRPr lang="en-US"/>
          </a:p>
        </p:txBody>
      </p:sp>
      <p:pic>
        <p:nvPicPr>
          <p:cNvPr id="1027" name="Picture 3"/>
          <p:cNvPicPr>
            <a:picLocks noGrp="1" noChangeAspect="1" noChangeArrowheads="1"/>
          </p:cNvPicPr>
          <p:nvPr>
            <p:ph idx="1"/>
          </p:nvPr>
        </p:nvPicPr>
        <p:blipFill>
          <a:blip r:embed="rId2" cstate="print"/>
          <a:srcRect/>
          <a:stretch>
            <a:fillRect/>
          </a:stretch>
        </p:blipFill>
        <p:spPr bwMode="auto">
          <a:xfrm>
            <a:off x="762000" y="1600200"/>
            <a:ext cx="7412084" cy="4525963"/>
          </a:xfrm>
          <a:prstGeom prst="rect">
            <a:avLst/>
          </a:prstGeom>
          <a:noFill/>
          <a:ln w="9525">
            <a:noFill/>
            <a:miter lim="800000"/>
            <a:headEnd/>
            <a:tailEnd/>
          </a:ln>
        </p:spPr>
      </p:pic>
      <p:sp>
        <p:nvSpPr>
          <p:cNvPr id="5" name="Oval 4"/>
          <p:cNvSpPr/>
          <p:nvPr/>
        </p:nvSpPr>
        <p:spPr>
          <a:xfrm>
            <a:off x="4114800" y="3048000"/>
            <a:ext cx="4114800" cy="2667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NFPA 1221 and 1720 Recommendations</a:t>
            </a:r>
            <a:br>
              <a:rPr lang="en-US" sz="2800" b="1" u="sng" dirty="0" smtClean="0"/>
            </a:br>
            <a:r>
              <a:rPr lang="en-US" sz="2800" b="1" u="sng" dirty="0" smtClean="0"/>
              <a:t> For Volunteer Fire Fighters </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47</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916738" y="1600200"/>
            <a:ext cx="7310523" cy="4525963"/>
          </a:xfrm>
          <a:prstGeom prst="rect">
            <a:avLst/>
          </a:prstGeom>
          <a:noFill/>
          <a:ln w="9525">
            <a:noFill/>
            <a:miter lim="800000"/>
            <a:headEnd/>
            <a:tailEnd/>
          </a:ln>
        </p:spPr>
      </p:pic>
      <p:sp>
        <p:nvSpPr>
          <p:cNvPr id="5" name="Oval 4"/>
          <p:cNvSpPr/>
          <p:nvPr/>
        </p:nvSpPr>
        <p:spPr>
          <a:xfrm>
            <a:off x="4114800" y="3124200"/>
            <a:ext cx="4495800" cy="2590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NFPA 1710 Fire Staffing Recommendations</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48</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1143000" y="1580447"/>
            <a:ext cx="6783018" cy="4515553"/>
          </a:xfrm>
          <a:prstGeom prst="rect">
            <a:avLst/>
          </a:prstGeom>
          <a:noFill/>
          <a:ln w="9525">
            <a:noFill/>
            <a:miter lim="800000"/>
            <a:headEnd/>
            <a:tailEnd/>
          </a:ln>
        </p:spPr>
      </p:pic>
      <p:sp>
        <p:nvSpPr>
          <p:cNvPr id="5" name="Rectangle 4"/>
          <p:cNvSpPr/>
          <p:nvPr/>
        </p:nvSpPr>
        <p:spPr>
          <a:xfrm>
            <a:off x="1066800" y="3429000"/>
            <a:ext cx="6705600" cy="685800"/>
          </a:xfrm>
          <a:prstGeom prst="rect">
            <a:avLst/>
          </a:prstGeom>
          <a:solidFill>
            <a:srgbClr val="FFFF00">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NFPA 1710 EMS Staffing Recommendations</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49</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1219200" y="1600200"/>
            <a:ext cx="6553200" cy="4868091"/>
          </a:xfrm>
          <a:prstGeom prst="rect">
            <a:avLst/>
          </a:prstGeom>
          <a:noFill/>
          <a:ln w="9525">
            <a:noFill/>
            <a:miter lim="800000"/>
            <a:headEnd/>
            <a:tailEnd/>
          </a:ln>
        </p:spPr>
      </p:pic>
      <p:sp>
        <p:nvSpPr>
          <p:cNvPr id="5" name="Rectangle 4"/>
          <p:cNvSpPr/>
          <p:nvPr/>
        </p:nvSpPr>
        <p:spPr>
          <a:xfrm>
            <a:off x="1295400" y="5486400"/>
            <a:ext cx="6477000" cy="914400"/>
          </a:xfrm>
          <a:prstGeom prst="rect">
            <a:avLst/>
          </a:prstGeom>
          <a:solidFill>
            <a:srgbClr val="FFFF00">
              <a:alpha val="30196"/>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smtClean="0"/>
              <a:t>DRAFT</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NFPA 1720 – Volunteer Fire Department</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50</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252424" y="1828800"/>
            <a:ext cx="8736903" cy="4114800"/>
          </a:xfrm>
          <a:prstGeom prst="rect">
            <a:avLst/>
          </a:prstGeom>
          <a:noFill/>
          <a:ln w="9525">
            <a:noFill/>
            <a:miter lim="800000"/>
            <a:headEnd/>
            <a:tailEnd/>
          </a:ln>
        </p:spPr>
      </p:pic>
      <p:sp>
        <p:nvSpPr>
          <p:cNvPr id="5" name="TextBox 4"/>
          <p:cNvSpPr txBox="1"/>
          <p:nvPr/>
        </p:nvSpPr>
        <p:spPr>
          <a:xfrm>
            <a:off x="1447800" y="5791200"/>
            <a:ext cx="2579873" cy="276999"/>
          </a:xfrm>
          <a:prstGeom prst="rect">
            <a:avLst/>
          </a:prstGeom>
          <a:noFill/>
        </p:spPr>
        <p:txBody>
          <a:bodyPr wrap="none" rtlCol="0">
            <a:spAutoFit/>
          </a:bodyPr>
          <a:lstStyle/>
          <a:p>
            <a:r>
              <a:rPr lang="en-US" sz="1200" b="1" dirty="0" smtClean="0"/>
              <a:t>*AHJ = Authority Having </a:t>
            </a:r>
            <a:r>
              <a:rPr lang="en-US" sz="1200" b="1" dirty="0" err="1" smtClean="0"/>
              <a:t>Jurisdication</a:t>
            </a:r>
            <a:endParaRPr lang="en-US" sz="1200" b="1" dirty="0"/>
          </a:p>
        </p:txBody>
      </p:sp>
      <p:sp>
        <p:nvSpPr>
          <p:cNvPr id="6" name="Rectangle 5"/>
          <p:cNvSpPr/>
          <p:nvPr/>
        </p:nvSpPr>
        <p:spPr>
          <a:xfrm>
            <a:off x="1143000" y="3505200"/>
            <a:ext cx="6705600"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u="sng" dirty="0" smtClean="0"/>
              <a:t>Minimum Fire Scene Staffing Requirements*</a:t>
            </a:r>
            <a:endParaRPr lang="en-US" sz="2800" b="1"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51</a:t>
            </a:fld>
            <a:endParaRPr lang="en-US"/>
          </a:p>
        </p:txBody>
      </p:sp>
      <p:pic>
        <p:nvPicPr>
          <p:cNvPr id="4098" name="Picture 2"/>
          <p:cNvPicPr>
            <a:picLocks noGrp="1" noChangeAspect="1" noChangeArrowheads="1"/>
          </p:cNvPicPr>
          <p:nvPr>
            <p:ph idx="1"/>
          </p:nvPr>
        </p:nvPicPr>
        <p:blipFill>
          <a:blip r:embed="rId2" cstate="print"/>
          <a:srcRect/>
          <a:stretch>
            <a:fillRect/>
          </a:stretch>
        </p:blipFill>
        <p:spPr bwMode="auto">
          <a:xfrm>
            <a:off x="154985" y="1981200"/>
            <a:ext cx="8942081" cy="3810000"/>
          </a:xfrm>
          <a:prstGeom prst="rect">
            <a:avLst/>
          </a:prstGeom>
          <a:noFill/>
          <a:ln w="9525">
            <a:noFill/>
            <a:miter lim="800000"/>
            <a:headEnd/>
            <a:tailEnd/>
          </a:ln>
        </p:spPr>
      </p:pic>
      <p:sp>
        <p:nvSpPr>
          <p:cNvPr id="6" name="TextBox 5"/>
          <p:cNvSpPr txBox="1"/>
          <p:nvPr/>
        </p:nvSpPr>
        <p:spPr>
          <a:xfrm>
            <a:off x="609600" y="6096000"/>
            <a:ext cx="3288080" cy="338554"/>
          </a:xfrm>
          <a:prstGeom prst="rect">
            <a:avLst/>
          </a:prstGeom>
          <a:noFill/>
        </p:spPr>
        <p:txBody>
          <a:bodyPr wrap="none" rtlCol="0">
            <a:spAutoFit/>
          </a:bodyPr>
          <a:lstStyle/>
          <a:p>
            <a:r>
              <a:rPr lang="en-US" sz="1600" b="1" dirty="0" smtClean="0"/>
              <a:t>* Michigan Association of Fire Chiefs</a:t>
            </a:r>
            <a:endParaRPr lang="en-US" sz="1600" b="1" dirty="0"/>
          </a:p>
        </p:txBody>
      </p:sp>
      <p:sp>
        <p:nvSpPr>
          <p:cNvPr id="7" name="Footer Placeholder 6"/>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800" b="1" u="sng" dirty="0" smtClean="0"/>
              <a:t>Minimum Fire Scene Staffing Requirements*</a:t>
            </a:r>
            <a:endParaRPr lang="en-US" sz="2800"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52</a:t>
            </a:fld>
            <a:endParaRPr lang="en-US"/>
          </a:p>
        </p:txBody>
      </p:sp>
      <p:pic>
        <p:nvPicPr>
          <p:cNvPr id="5122" name="Picture 2"/>
          <p:cNvPicPr>
            <a:picLocks noGrp="1" noChangeAspect="1" noChangeArrowheads="1"/>
          </p:cNvPicPr>
          <p:nvPr>
            <p:ph idx="1"/>
          </p:nvPr>
        </p:nvPicPr>
        <p:blipFill>
          <a:blip r:embed="rId2" cstate="print"/>
          <a:srcRect/>
          <a:stretch>
            <a:fillRect/>
          </a:stretch>
        </p:blipFill>
        <p:spPr bwMode="auto">
          <a:xfrm>
            <a:off x="1148515" y="1600200"/>
            <a:ext cx="6846970" cy="4525963"/>
          </a:xfrm>
          <a:prstGeom prst="rect">
            <a:avLst/>
          </a:prstGeom>
          <a:noFill/>
          <a:ln w="9525">
            <a:noFill/>
            <a:miter lim="800000"/>
            <a:headEnd/>
            <a:tailEnd/>
          </a:ln>
        </p:spPr>
      </p:pic>
      <p:sp>
        <p:nvSpPr>
          <p:cNvPr id="7" name="TextBox 6"/>
          <p:cNvSpPr txBox="1"/>
          <p:nvPr/>
        </p:nvSpPr>
        <p:spPr>
          <a:xfrm>
            <a:off x="685800" y="6324600"/>
            <a:ext cx="3288080" cy="615553"/>
          </a:xfrm>
          <a:prstGeom prst="rect">
            <a:avLst/>
          </a:prstGeom>
          <a:noFill/>
        </p:spPr>
        <p:txBody>
          <a:bodyPr wrap="none" rtlCol="0">
            <a:spAutoFit/>
          </a:bodyPr>
          <a:lstStyle/>
          <a:p>
            <a:r>
              <a:rPr lang="en-US" sz="1600" b="1" dirty="0" smtClean="0"/>
              <a:t>* Michigan Association of Fire Chiefs</a:t>
            </a:r>
          </a:p>
          <a:p>
            <a:endParaRPr lang="en-US" dirty="0"/>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800" b="1" u="sng" dirty="0" smtClean="0"/>
              <a:t>Minimum Fire Scene Staffing Requirements*</a:t>
            </a:r>
            <a:endParaRPr lang="en-US" sz="2800"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53</a:t>
            </a:fld>
            <a:endParaRPr lang="en-US"/>
          </a:p>
        </p:txBody>
      </p:sp>
      <p:sp>
        <p:nvSpPr>
          <p:cNvPr id="7" name="TextBox 6"/>
          <p:cNvSpPr txBox="1"/>
          <p:nvPr/>
        </p:nvSpPr>
        <p:spPr>
          <a:xfrm>
            <a:off x="685800" y="6324600"/>
            <a:ext cx="3288080" cy="615553"/>
          </a:xfrm>
          <a:prstGeom prst="rect">
            <a:avLst/>
          </a:prstGeom>
          <a:noFill/>
        </p:spPr>
        <p:txBody>
          <a:bodyPr wrap="none" rtlCol="0">
            <a:spAutoFit/>
          </a:bodyPr>
          <a:lstStyle/>
          <a:p>
            <a:r>
              <a:rPr lang="en-US" sz="1600" b="1" dirty="0" smtClean="0"/>
              <a:t>* Michigan Association of Fire Chiefs</a:t>
            </a:r>
          </a:p>
          <a:p>
            <a:endParaRPr lang="en-US"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762000" y="1447800"/>
            <a:ext cx="7674080" cy="4525963"/>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sz="2400" b="1" i="1" dirty="0" smtClean="0"/>
              <a:t>Oakland County Medical Control Authority </a:t>
            </a:r>
            <a:r>
              <a:rPr lang="en-US" sz="2400" b="1" dirty="0" smtClean="0"/>
              <a:t/>
            </a:r>
            <a:br>
              <a:rPr lang="en-US" sz="2400" b="1" dirty="0" smtClean="0"/>
            </a:br>
            <a:r>
              <a:rPr lang="en-US" sz="2400" b="1" dirty="0" smtClean="0"/>
              <a:t>System Protocols </a:t>
            </a:r>
            <a:br>
              <a:rPr lang="en-US" sz="2400" b="1" dirty="0" smtClean="0"/>
            </a:br>
            <a:r>
              <a:rPr lang="en-US" sz="2400" b="1" u="sng" dirty="0" smtClean="0"/>
              <a:t>EMS Response Time Standards </a:t>
            </a:r>
            <a:r>
              <a:rPr lang="en-US" sz="2400" u="sng" dirty="0" smtClean="0"/>
              <a:t/>
            </a:r>
            <a:br>
              <a:rPr lang="en-US" sz="2400" u="sng" dirty="0" smtClean="0"/>
            </a:br>
            <a:endParaRPr lang="en-US" sz="2400" u="sng"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54</a:t>
            </a:fld>
            <a:endParaRPr lang="en-US"/>
          </a:p>
        </p:txBody>
      </p:sp>
      <p:pic>
        <p:nvPicPr>
          <p:cNvPr id="6146" name="Picture 2"/>
          <p:cNvPicPr>
            <a:picLocks noGrp="1" noChangeAspect="1" noChangeArrowheads="1"/>
          </p:cNvPicPr>
          <p:nvPr>
            <p:ph idx="1"/>
          </p:nvPr>
        </p:nvPicPr>
        <p:blipFill>
          <a:blip r:embed="rId2" cstate="print"/>
          <a:srcRect/>
          <a:stretch>
            <a:fillRect/>
          </a:stretch>
        </p:blipFill>
        <p:spPr bwMode="auto">
          <a:xfrm>
            <a:off x="381000" y="1676400"/>
            <a:ext cx="8255301" cy="3209297"/>
          </a:xfrm>
          <a:prstGeom prst="rect">
            <a:avLst/>
          </a:prstGeom>
          <a:noFill/>
          <a:ln w="9525">
            <a:noFill/>
            <a:miter lim="800000"/>
            <a:headEnd/>
            <a:tailEnd/>
          </a:ln>
        </p:spPr>
      </p:pic>
      <p:sp>
        <p:nvSpPr>
          <p:cNvPr id="7" name="TextBox 6"/>
          <p:cNvSpPr txBox="1"/>
          <p:nvPr/>
        </p:nvSpPr>
        <p:spPr>
          <a:xfrm>
            <a:off x="990600" y="5181600"/>
            <a:ext cx="7315200" cy="646331"/>
          </a:xfrm>
          <a:prstGeom prst="rect">
            <a:avLst/>
          </a:prstGeom>
          <a:noFill/>
          <a:ln w="38100">
            <a:solidFill>
              <a:srgbClr val="FF0000"/>
            </a:solidFill>
          </a:ln>
        </p:spPr>
        <p:txBody>
          <a:bodyPr wrap="square" rtlCol="0">
            <a:spAutoFit/>
          </a:bodyPr>
          <a:lstStyle/>
          <a:p>
            <a:pPr>
              <a:buFont typeface="Arial" pitchFamily="34" charset="0"/>
              <a:buChar char="•"/>
            </a:pPr>
            <a:r>
              <a:rPr lang="en-US" i="1" dirty="0" smtClean="0">
                <a:solidFill>
                  <a:srgbClr val="FF0000"/>
                </a:solidFill>
              </a:rPr>
              <a:t>  </a:t>
            </a:r>
            <a:r>
              <a:rPr lang="en-US" b="1" i="1" dirty="0" smtClean="0">
                <a:solidFill>
                  <a:srgbClr val="FF0000"/>
                </a:solidFill>
              </a:rPr>
              <a:t>OTFD currently meets “Rural Area” response time standard, but will not satisfy “Suburban Area” standard under the current operating model.</a:t>
            </a:r>
          </a:p>
        </p:txBody>
      </p:sp>
      <p:sp>
        <p:nvSpPr>
          <p:cNvPr id="6" name="Rectangle 5"/>
          <p:cNvSpPr/>
          <p:nvPr/>
        </p:nvSpPr>
        <p:spPr>
          <a:xfrm>
            <a:off x="762000" y="3429000"/>
            <a:ext cx="7467600" cy="1066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sz="2400" b="1" i="1" dirty="0" smtClean="0"/>
              <a:t>Oakland County Medical Control Authority </a:t>
            </a:r>
            <a:r>
              <a:rPr lang="en-US" sz="2400" b="1" dirty="0" smtClean="0"/>
              <a:t/>
            </a:r>
            <a:br>
              <a:rPr lang="en-US" sz="2400" b="1" dirty="0" smtClean="0"/>
            </a:br>
            <a:r>
              <a:rPr lang="en-US" sz="2400" b="1" dirty="0" smtClean="0"/>
              <a:t>System Protocols </a:t>
            </a:r>
            <a:br>
              <a:rPr lang="en-US" sz="2400" b="1" dirty="0" smtClean="0"/>
            </a:br>
            <a:r>
              <a:rPr lang="en-US" sz="2400" b="1" u="sng" dirty="0" smtClean="0"/>
              <a:t>Appendix A: Life Support Agency Letter of Compliance </a:t>
            </a:r>
            <a:r>
              <a:rPr lang="en-US" sz="2400" u="sng" dirty="0" smtClean="0"/>
              <a:t/>
            </a:r>
            <a:br>
              <a:rPr lang="en-US" sz="2400" u="sng" dirty="0" smtClean="0"/>
            </a:br>
            <a:endParaRPr lang="en-US" sz="2400" u="sng" dirty="0"/>
          </a:p>
        </p:txBody>
      </p:sp>
      <p:sp>
        <p:nvSpPr>
          <p:cNvPr id="3" name="Content Placeholder 2"/>
          <p:cNvSpPr>
            <a:spLocks noGrp="1"/>
          </p:cNvSpPr>
          <p:nvPr>
            <p:ph idx="1"/>
          </p:nvPr>
        </p:nvSpPr>
        <p:spPr/>
        <p:txBody>
          <a:bodyPr>
            <a:normAutofit fontScale="77500" lnSpcReduction="20000"/>
          </a:bodyPr>
          <a:lstStyle/>
          <a:p>
            <a:r>
              <a:rPr lang="en-US" b="1" dirty="0" smtClean="0"/>
              <a:t>For ALS Agencies Only </a:t>
            </a:r>
            <a:endParaRPr lang="en-US" dirty="0" smtClean="0"/>
          </a:p>
          <a:p>
            <a:r>
              <a:rPr lang="en-US" dirty="0" smtClean="0"/>
              <a:t>Provide staffing in accordance with the Agency and EMS Personnel Criteria for Participation Policy </a:t>
            </a:r>
          </a:p>
          <a:p>
            <a:r>
              <a:rPr lang="en-US" dirty="0" smtClean="0"/>
              <a:t>A. </a:t>
            </a:r>
            <a:r>
              <a:rPr lang="en-US" i="1" dirty="0" smtClean="0">
                <a:solidFill>
                  <a:srgbClr val="FF0000"/>
                </a:solidFill>
              </a:rPr>
              <a:t>Provides two paramedics on each licensed ALS unit. </a:t>
            </a:r>
          </a:p>
          <a:p>
            <a:r>
              <a:rPr lang="en-US" dirty="0" smtClean="0"/>
              <a:t>B. </a:t>
            </a:r>
            <a:r>
              <a:rPr lang="en-US" i="1" dirty="0" smtClean="0">
                <a:solidFill>
                  <a:srgbClr val="FF0000"/>
                </a:solidFill>
              </a:rPr>
              <a:t>Provides one paramedic/one Basic EMT in accordance with the Interim or Alternate Staffing Policy. *</a:t>
            </a:r>
          </a:p>
          <a:p>
            <a:r>
              <a:rPr lang="en-US" dirty="0" smtClean="0"/>
              <a:t>Personnel shall be trained and licensed in accordance with appropriate statutes, rules, and criteria and maintain current ACLS, with recommendations to include a nationally recognized pediatric program.</a:t>
            </a:r>
            <a:br>
              <a:rPr lang="en-US" dirty="0" smtClean="0"/>
            </a:br>
            <a:r>
              <a:rPr lang="en-US" dirty="0" smtClean="0"/>
              <a:t>(See Agency and EMS Criteria for Participation Policy 6-1) </a:t>
            </a:r>
          </a:p>
          <a:p>
            <a:endParaRPr lang="en-US" dirty="0" smtClean="0"/>
          </a:p>
          <a:p>
            <a:pPr>
              <a:buNone/>
            </a:pPr>
            <a:r>
              <a:rPr lang="en-US" sz="2600" b="1" dirty="0" smtClean="0">
                <a:solidFill>
                  <a:srgbClr val="FF0000"/>
                </a:solidFill>
              </a:rPr>
              <a:t>*  OTFD currently operates under the Alternate Staffing Policy</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55</a:t>
            </a:fld>
            <a:endParaRPr lang="en-US"/>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Benchmark Analysis</a:t>
            </a:r>
          </a:p>
          <a:p>
            <a:pPr algn="ctr">
              <a:buNone/>
            </a:pPr>
            <a:r>
              <a:rPr lang="en-US" sz="4800" b="1" dirty="0" smtClean="0"/>
              <a:t>Data</a:t>
            </a:r>
            <a:endParaRPr lang="en-US" sz="4800" b="1" dirty="0"/>
          </a:p>
        </p:txBody>
      </p:sp>
      <p:sp>
        <p:nvSpPr>
          <p:cNvPr id="4" name="Footer Placeholder 3"/>
          <p:cNvSpPr>
            <a:spLocks noGrp="1"/>
          </p:cNvSpPr>
          <p:nvPr>
            <p:ph type="ftr" sz="quarter" idx="11"/>
          </p:nvPr>
        </p:nvSpPr>
        <p:spPr/>
        <p:txBody>
          <a:bodyPr/>
          <a:lstStyle/>
          <a:p>
            <a:r>
              <a:rPr lang="en-US" dirty="0" smtClean="0"/>
              <a:t>DRAFT</a:t>
            </a:r>
            <a:endParaRPr lang="en-US" dirty="0"/>
          </a:p>
        </p:txBody>
      </p:sp>
      <p:sp>
        <p:nvSpPr>
          <p:cNvPr id="5" name="Slide Number Placeholder 4"/>
          <p:cNvSpPr>
            <a:spLocks noGrp="1"/>
          </p:cNvSpPr>
          <p:nvPr>
            <p:ph type="sldNum" sz="quarter" idx="12"/>
          </p:nvPr>
        </p:nvSpPr>
        <p:spPr/>
        <p:txBody>
          <a:bodyPr/>
          <a:lstStyle/>
          <a:p>
            <a:fld id="{0E29C6CF-C142-477D-BADE-5E4DB9AA98E7}" type="slidenum">
              <a:rPr lang="en-US" smtClean="0"/>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b="1" u="sng" dirty="0" smtClean="0"/>
              <a:t>Township / Municipal Profiles</a:t>
            </a:r>
            <a:br>
              <a:rPr lang="en-US" sz="2800" b="1" u="sng" dirty="0" smtClean="0"/>
            </a:br>
            <a:r>
              <a:rPr lang="en-US" sz="2800" b="1" u="sng" dirty="0" smtClean="0"/>
              <a:t>General Information</a:t>
            </a:r>
            <a:endParaRPr lang="en-US" sz="2800" b="1" u="sng"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20903094"/>
              </p:ext>
            </p:extLst>
          </p:nvPr>
        </p:nvGraphicFramePr>
        <p:xfrm>
          <a:off x="381000" y="1219200"/>
          <a:ext cx="8267935" cy="5364480"/>
        </p:xfrm>
        <a:graphic>
          <a:graphicData uri="http://schemas.openxmlformats.org/drawingml/2006/table">
            <a:tbl>
              <a:tblPr firstRow="1" bandRow="1">
                <a:tableStyleId>{5940675A-B579-460E-94D1-54222C63F5DA}</a:tableStyleId>
              </a:tblPr>
              <a:tblGrid>
                <a:gridCol w="1886303"/>
                <a:gridCol w="208280"/>
                <a:gridCol w="1028892"/>
                <a:gridCol w="1028892"/>
                <a:gridCol w="1028892"/>
                <a:gridCol w="1028892"/>
                <a:gridCol w="1028892"/>
                <a:gridCol w="1028892"/>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p>
                      <a:pPr algn="ctr"/>
                      <a:endParaRPr lang="en-US" sz="1600" b="1" dirty="0"/>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370840">
                <a:tc>
                  <a:txBody>
                    <a:bodyPr/>
                    <a:lstStyle/>
                    <a:p>
                      <a:pPr algn="r"/>
                      <a:r>
                        <a:rPr lang="en-US" sz="1600" b="1" dirty="0" smtClean="0"/>
                        <a:t>Data Year:</a:t>
                      </a:r>
                      <a:endParaRPr lang="en-US" sz="1600" b="1" dirty="0"/>
                    </a:p>
                  </a:txBody>
                  <a:tcPr/>
                </a:tc>
                <a:tc>
                  <a:txBody>
                    <a:bodyPr/>
                    <a:lstStyle/>
                    <a:p>
                      <a:endParaRPr lang="en-US" sz="1600" b="1" dirty="0"/>
                    </a:p>
                  </a:txBody>
                  <a:tcPr/>
                </a:tc>
                <a:tc>
                  <a:txBody>
                    <a:bodyPr/>
                    <a:lstStyle/>
                    <a:p>
                      <a:r>
                        <a:rPr lang="en-US" sz="1600" b="1" dirty="0" err="1" smtClean="0"/>
                        <a:t>Semcog</a:t>
                      </a:r>
                      <a:r>
                        <a:rPr lang="en-US" sz="1600" b="1" dirty="0" smtClean="0"/>
                        <a:t> 2014</a:t>
                      </a:r>
                    </a:p>
                  </a:txBody>
                  <a:tcPr/>
                </a:tc>
                <a:tc>
                  <a:txBody>
                    <a:bodyPr/>
                    <a:lstStyle/>
                    <a:p>
                      <a:r>
                        <a:rPr lang="en-US" sz="1600" b="1" dirty="0" err="1" smtClean="0"/>
                        <a:t>Semcog</a:t>
                      </a:r>
                      <a:r>
                        <a:rPr lang="en-US" sz="1600" b="1" dirty="0" smtClean="0"/>
                        <a:t> 2014</a:t>
                      </a:r>
                      <a:endParaRPr lang="en-US" sz="1600" b="1" dirty="0"/>
                    </a:p>
                  </a:txBody>
                  <a:tcPr/>
                </a:tc>
                <a:tc>
                  <a:txBody>
                    <a:bodyPr/>
                    <a:lstStyle/>
                    <a:p>
                      <a:r>
                        <a:rPr lang="en-US" sz="1600" b="1" dirty="0" err="1" smtClean="0"/>
                        <a:t>Semcog</a:t>
                      </a:r>
                      <a:r>
                        <a:rPr lang="en-US" sz="1600" b="1" dirty="0" smtClean="0"/>
                        <a:t> 2014</a:t>
                      </a:r>
                      <a:endParaRPr lang="en-US" sz="1600" b="1" dirty="0"/>
                    </a:p>
                  </a:txBody>
                  <a:tcPr/>
                </a:tc>
                <a:tc>
                  <a:txBody>
                    <a:bodyPr/>
                    <a:lstStyle/>
                    <a:p>
                      <a:r>
                        <a:rPr lang="en-US" sz="1600" b="1" dirty="0" err="1" smtClean="0"/>
                        <a:t>Semcog</a:t>
                      </a:r>
                      <a:r>
                        <a:rPr lang="en-US" sz="1600" b="1" dirty="0" smtClean="0"/>
                        <a:t> 2014</a:t>
                      </a:r>
                      <a:endParaRPr lang="en-US" sz="1600" b="1" dirty="0"/>
                    </a:p>
                  </a:txBody>
                  <a:tcPr/>
                </a:tc>
                <a:tc>
                  <a:txBody>
                    <a:bodyPr/>
                    <a:lstStyle/>
                    <a:p>
                      <a:r>
                        <a:rPr lang="en-US" sz="1600" b="1" dirty="0" err="1" smtClean="0"/>
                        <a:t>Semcog</a:t>
                      </a:r>
                      <a:r>
                        <a:rPr lang="en-US" sz="1600" b="1" dirty="0" smtClean="0"/>
                        <a:t> 2014</a:t>
                      </a:r>
                      <a:endParaRPr lang="en-US" sz="1600" b="1" dirty="0"/>
                    </a:p>
                  </a:txBody>
                  <a:tcPr/>
                </a:tc>
                <a:tc>
                  <a:txBody>
                    <a:bodyPr/>
                    <a:lstStyle/>
                    <a:p>
                      <a:r>
                        <a:rPr lang="en-US" sz="1600" b="1" dirty="0" err="1" smtClean="0"/>
                        <a:t>Semcog</a:t>
                      </a:r>
                      <a:r>
                        <a:rPr lang="en-US" sz="1600" b="1" dirty="0" smtClean="0"/>
                        <a:t> 2014</a:t>
                      </a:r>
                      <a:endParaRPr lang="en-US" sz="1600" b="1" dirty="0"/>
                    </a:p>
                  </a:txBody>
                  <a:tcPr/>
                </a:tc>
              </a:tr>
              <a:tr h="370840">
                <a:tc>
                  <a:txBody>
                    <a:bodyPr/>
                    <a:lstStyle/>
                    <a:p>
                      <a:r>
                        <a:rPr lang="en-US" sz="1600" b="1" dirty="0" smtClean="0"/>
                        <a:t>Population</a:t>
                      </a:r>
                      <a:endParaRPr lang="en-US" sz="1600" b="1" dirty="0"/>
                    </a:p>
                  </a:txBody>
                  <a:tcPr/>
                </a:tc>
                <a:tc>
                  <a:txBody>
                    <a:bodyPr/>
                    <a:lstStyle/>
                    <a:p>
                      <a:endParaRPr lang="en-US" sz="1600" b="1" dirty="0"/>
                    </a:p>
                  </a:txBody>
                  <a:tcPr/>
                </a:tc>
                <a:tc>
                  <a:txBody>
                    <a:bodyPr/>
                    <a:lstStyle/>
                    <a:p>
                      <a:r>
                        <a:rPr lang="en-US" sz="1600" b="1" dirty="0" smtClean="0"/>
                        <a:t>18,132</a:t>
                      </a:r>
                      <a:endParaRPr lang="en-US" sz="1600" b="1" dirty="0"/>
                    </a:p>
                  </a:txBody>
                  <a:tcPr/>
                </a:tc>
                <a:tc>
                  <a:txBody>
                    <a:bodyPr/>
                    <a:lstStyle/>
                    <a:p>
                      <a:r>
                        <a:rPr lang="en-US" sz="1600" b="1" dirty="0" smtClean="0"/>
                        <a:t>23,086</a:t>
                      </a:r>
                      <a:endParaRPr lang="en-US" sz="1600" b="1" dirty="0"/>
                    </a:p>
                  </a:txBody>
                  <a:tcPr/>
                </a:tc>
                <a:tc>
                  <a:txBody>
                    <a:bodyPr/>
                    <a:lstStyle/>
                    <a:p>
                      <a:r>
                        <a:rPr lang="en-US" sz="1600" b="1" dirty="0" smtClean="0"/>
                        <a:t>24,518</a:t>
                      </a:r>
                      <a:endParaRPr lang="en-US" sz="1600" b="1" dirty="0"/>
                    </a:p>
                  </a:txBody>
                  <a:tcPr/>
                </a:tc>
                <a:tc>
                  <a:txBody>
                    <a:bodyPr/>
                    <a:lstStyle/>
                    <a:p>
                      <a:r>
                        <a:rPr lang="en-US" sz="1600" b="1" dirty="0" smtClean="0"/>
                        <a:t>21,069</a:t>
                      </a:r>
                      <a:endParaRPr lang="en-US" sz="1600" b="1" dirty="0"/>
                    </a:p>
                  </a:txBody>
                  <a:tcPr/>
                </a:tc>
                <a:tc>
                  <a:txBody>
                    <a:bodyPr/>
                    <a:lstStyle/>
                    <a:p>
                      <a:r>
                        <a:rPr lang="en-US" sz="1600" b="1" dirty="0" smtClean="0"/>
                        <a:t>10,468</a:t>
                      </a:r>
                      <a:endParaRPr lang="en-US" sz="1600" b="1" dirty="0"/>
                    </a:p>
                  </a:txBody>
                  <a:tcPr/>
                </a:tc>
                <a:tc>
                  <a:txBody>
                    <a:bodyPr/>
                    <a:lstStyle/>
                    <a:p>
                      <a:r>
                        <a:rPr lang="en-US" sz="1600" b="1" dirty="0" smtClean="0"/>
                        <a:t>13,741</a:t>
                      </a:r>
                      <a:endParaRPr lang="en-US" sz="1600" b="1" dirty="0"/>
                    </a:p>
                  </a:txBody>
                  <a:tcPr/>
                </a:tc>
              </a:tr>
              <a:tr h="370840">
                <a:tc>
                  <a:txBody>
                    <a:bodyPr/>
                    <a:lstStyle/>
                    <a:p>
                      <a:r>
                        <a:rPr lang="en-US" sz="1600" b="1" dirty="0" smtClean="0"/>
                        <a:t>Square</a:t>
                      </a:r>
                      <a:r>
                        <a:rPr lang="en-US" sz="1600" b="1" baseline="0" dirty="0" smtClean="0"/>
                        <a:t> Miles</a:t>
                      </a:r>
                      <a:endParaRPr lang="en-US" sz="1600" b="1" dirty="0"/>
                    </a:p>
                  </a:txBody>
                  <a:tcPr/>
                </a:tc>
                <a:tc>
                  <a:txBody>
                    <a:bodyPr/>
                    <a:lstStyle/>
                    <a:p>
                      <a:endParaRPr lang="en-US" sz="1600" b="1" dirty="0"/>
                    </a:p>
                  </a:txBody>
                  <a:tcPr/>
                </a:tc>
                <a:tc>
                  <a:txBody>
                    <a:bodyPr/>
                    <a:lstStyle/>
                    <a:p>
                      <a:r>
                        <a:rPr lang="en-US" sz="1600" b="1" dirty="0" smtClean="0"/>
                        <a:t>36.8</a:t>
                      </a:r>
                      <a:endParaRPr lang="en-US" sz="1600" b="1" dirty="0"/>
                    </a:p>
                  </a:txBody>
                  <a:tcPr/>
                </a:tc>
                <a:tc>
                  <a:txBody>
                    <a:bodyPr/>
                    <a:lstStyle/>
                    <a:p>
                      <a:r>
                        <a:rPr lang="en-US" sz="1600" b="1" dirty="0" smtClean="0"/>
                        <a:t>16.64</a:t>
                      </a:r>
                      <a:endParaRPr lang="en-US" sz="1600" b="1" dirty="0"/>
                    </a:p>
                  </a:txBody>
                  <a:tcPr/>
                </a:tc>
                <a:tc>
                  <a:txBody>
                    <a:bodyPr/>
                    <a:lstStyle/>
                    <a:p>
                      <a:r>
                        <a:rPr lang="en-US" sz="1600" b="1" dirty="0" smtClean="0"/>
                        <a:t>36.8</a:t>
                      </a:r>
                      <a:endParaRPr lang="en-US" sz="1600" b="1" dirty="0"/>
                    </a:p>
                  </a:txBody>
                  <a:tcPr/>
                </a:tc>
                <a:tc>
                  <a:txBody>
                    <a:bodyPr/>
                    <a:lstStyle/>
                    <a:p>
                      <a:r>
                        <a:rPr lang="en-US" sz="1600" b="1" dirty="0" smtClean="0"/>
                        <a:t>35.2</a:t>
                      </a:r>
                      <a:endParaRPr lang="en-US" sz="1600" b="1" dirty="0"/>
                    </a:p>
                  </a:txBody>
                  <a:tcPr/>
                </a:tc>
                <a:tc>
                  <a:txBody>
                    <a:bodyPr/>
                    <a:lstStyle/>
                    <a:p>
                      <a:r>
                        <a:rPr lang="en-US" sz="1600" b="1" dirty="0" smtClean="0"/>
                        <a:t>36.6</a:t>
                      </a:r>
                      <a:endParaRPr lang="en-US" sz="1600" b="1" dirty="0"/>
                    </a:p>
                  </a:txBody>
                  <a:tcPr/>
                </a:tc>
                <a:tc>
                  <a:txBody>
                    <a:bodyPr/>
                    <a:lstStyle/>
                    <a:p>
                      <a:r>
                        <a:rPr lang="en-US" sz="1600" b="1" dirty="0" smtClean="0"/>
                        <a:t>35.8</a:t>
                      </a:r>
                      <a:endParaRPr lang="en-US" sz="1600" b="1" dirty="0"/>
                    </a:p>
                  </a:txBody>
                  <a:tcPr/>
                </a:tc>
              </a:tr>
              <a:tr h="370840">
                <a:tc>
                  <a:txBody>
                    <a:bodyPr/>
                    <a:lstStyle/>
                    <a:p>
                      <a:r>
                        <a:rPr lang="en-US" sz="1600" b="1" dirty="0" smtClean="0"/>
                        <a:t>Population Density (Ave. Pop. / Sq. Mi.)</a:t>
                      </a:r>
                      <a:endParaRPr lang="en-US" sz="1600" b="1" dirty="0"/>
                    </a:p>
                  </a:txBody>
                  <a:tcPr/>
                </a:tc>
                <a:tc>
                  <a:txBody>
                    <a:bodyPr/>
                    <a:lstStyle/>
                    <a:p>
                      <a:endParaRPr lang="en-US" sz="1600" b="1" dirty="0"/>
                    </a:p>
                  </a:txBody>
                  <a:tcPr/>
                </a:tc>
                <a:tc>
                  <a:txBody>
                    <a:bodyPr/>
                    <a:lstStyle/>
                    <a:p>
                      <a:r>
                        <a:rPr lang="en-US" sz="1600" b="1" dirty="0" smtClean="0"/>
                        <a:t>492/ Sq.</a:t>
                      </a:r>
                      <a:r>
                        <a:rPr lang="en-US" sz="1600" b="1" baseline="0" dirty="0" smtClean="0"/>
                        <a:t> Mi.</a:t>
                      </a:r>
                      <a:endParaRPr lang="en-US" sz="1600" b="1" dirty="0"/>
                    </a:p>
                  </a:txBody>
                  <a:tcPr/>
                </a:tc>
                <a:tc>
                  <a:txBody>
                    <a:bodyPr/>
                    <a:lstStyle/>
                    <a:p>
                      <a:r>
                        <a:rPr lang="en-US" sz="1600" b="1" dirty="0" smtClean="0"/>
                        <a:t>1,387/</a:t>
                      </a:r>
                      <a:r>
                        <a:rPr lang="en-US" sz="1600" b="1" baseline="0" dirty="0" smtClean="0"/>
                        <a:t> Sq. Mi.</a:t>
                      </a:r>
                      <a:endParaRPr lang="en-US" sz="1600" b="1" dirty="0"/>
                    </a:p>
                  </a:txBody>
                  <a:tcPr/>
                </a:tc>
                <a:tc>
                  <a:txBody>
                    <a:bodyPr/>
                    <a:lstStyle/>
                    <a:p>
                      <a:r>
                        <a:rPr lang="en-US" sz="1600" b="1" dirty="0" smtClean="0"/>
                        <a:t>666/Sq. Mi.</a:t>
                      </a:r>
                      <a:endParaRPr lang="en-US" sz="1600" b="1" dirty="0"/>
                    </a:p>
                  </a:txBody>
                  <a:tcPr/>
                </a:tc>
                <a:tc>
                  <a:txBody>
                    <a:bodyPr/>
                    <a:lstStyle/>
                    <a:p>
                      <a:r>
                        <a:rPr lang="en-US" sz="1600" b="1" dirty="0" smtClean="0"/>
                        <a:t>598/ Sq. Mi.</a:t>
                      </a:r>
                      <a:endParaRPr lang="en-US" sz="1600" b="1" dirty="0"/>
                    </a:p>
                  </a:txBody>
                  <a:tcPr/>
                </a:tc>
                <a:tc>
                  <a:txBody>
                    <a:bodyPr/>
                    <a:lstStyle/>
                    <a:p>
                      <a:r>
                        <a:rPr lang="en-US" sz="1600" b="1" dirty="0" smtClean="0"/>
                        <a:t>286/Sq. Mi.</a:t>
                      </a:r>
                      <a:endParaRPr lang="en-US" sz="1600" b="1" dirty="0"/>
                    </a:p>
                  </a:txBody>
                  <a:tcPr/>
                </a:tc>
                <a:tc>
                  <a:txBody>
                    <a:bodyPr/>
                    <a:lstStyle/>
                    <a:p>
                      <a:r>
                        <a:rPr lang="en-US" sz="1600" b="1" dirty="0" smtClean="0"/>
                        <a:t>384/Sq. Mi.</a:t>
                      </a:r>
                      <a:endParaRPr lang="en-US" sz="1600" b="1" dirty="0"/>
                    </a:p>
                  </a:txBody>
                  <a:tcPr/>
                </a:tc>
              </a:tr>
              <a:tr h="370840">
                <a:tc>
                  <a:txBody>
                    <a:bodyPr/>
                    <a:lstStyle/>
                    <a:p>
                      <a:r>
                        <a:rPr lang="en-US" sz="1600" b="1" dirty="0" smtClean="0"/>
                        <a:t>Central Dispatch (Y/N)</a:t>
                      </a:r>
                      <a:endParaRPr lang="en-US" sz="1600" b="1" dirty="0"/>
                    </a:p>
                  </a:txBody>
                  <a:tcPr/>
                </a:tc>
                <a:tc>
                  <a:txBody>
                    <a:bodyPr/>
                    <a:lstStyle/>
                    <a:p>
                      <a:endParaRPr lang="en-US" sz="1600" b="1" dirty="0"/>
                    </a:p>
                  </a:txBody>
                  <a:tcPr/>
                </a:tc>
                <a:tc>
                  <a:txBody>
                    <a:bodyPr/>
                    <a:lstStyle/>
                    <a:p>
                      <a:r>
                        <a:rPr lang="en-US" sz="1600" b="1" dirty="0" smtClean="0"/>
                        <a:t>Yes</a:t>
                      </a:r>
                      <a:endParaRPr lang="en-US" sz="1600" b="1" dirty="0"/>
                    </a:p>
                  </a:txBody>
                  <a:tcPr/>
                </a:tc>
                <a:tc>
                  <a:txBody>
                    <a:bodyPr/>
                    <a:lstStyle/>
                    <a:p>
                      <a:r>
                        <a:rPr lang="en-US" sz="1600" b="1" dirty="0" smtClean="0"/>
                        <a:t>No</a:t>
                      </a:r>
                      <a:endParaRPr lang="en-US" sz="1600" b="1" dirty="0"/>
                    </a:p>
                  </a:txBody>
                  <a:tcPr/>
                </a:tc>
                <a:tc>
                  <a:txBody>
                    <a:bodyPr/>
                    <a:lstStyle/>
                    <a:p>
                      <a:r>
                        <a:rPr lang="en-US" sz="1600" b="1" dirty="0" smtClean="0"/>
                        <a:t>Hybrid</a:t>
                      </a:r>
                      <a:endParaRPr lang="en-US" sz="1600" b="1" dirty="0"/>
                    </a:p>
                  </a:txBody>
                  <a:tcPr/>
                </a:tc>
                <a:tc>
                  <a:txBody>
                    <a:bodyPr/>
                    <a:lstStyle/>
                    <a:p>
                      <a:r>
                        <a:rPr lang="en-US" sz="1600" b="1" dirty="0" smtClean="0"/>
                        <a:t>Yes</a:t>
                      </a:r>
                      <a:endParaRPr lang="en-US" sz="1600" b="1" dirty="0"/>
                    </a:p>
                  </a:txBody>
                  <a:tcPr/>
                </a:tc>
                <a:tc>
                  <a:txBody>
                    <a:bodyPr/>
                    <a:lstStyle/>
                    <a:p>
                      <a:r>
                        <a:rPr lang="en-US" sz="1600" b="1" dirty="0" smtClean="0"/>
                        <a:t>Hybrid</a:t>
                      </a:r>
                      <a:endParaRPr lang="en-US" sz="1600" b="1" dirty="0"/>
                    </a:p>
                  </a:txBody>
                  <a:tcPr/>
                </a:tc>
                <a:tc>
                  <a:txBody>
                    <a:bodyPr/>
                    <a:lstStyle/>
                    <a:p>
                      <a:r>
                        <a:rPr lang="en-US" sz="1600" b="1" dirty="0" smtClean="0"/>
                        <a:t>Yes</a:t>
                      </a:r>
                      <a:endParaRPr lang="en-US" sz="1600" b="1" dirty="0"/>
                    </a:p>
                  </a:txBody>
                  <a:tcPr/>
                </a:tc>
              </a:tr>
              <a:tr h="370840">
                <a:tc>
                  <a:txBody>
                    <a:bodyPr/>
                    <a:lstStyle/>
                    <a:p>
                      <a:r>
                        <a:rPr lang="en-US" sz="1600" b="1" dirty="0" smtClean="0"/>
                        <a:t>Fire</a:t>
                      </a:r>
                      <a:r>
                        <a:rPr lang="en-US" sz="1600" b="1" baseline="0" dirty="0" smtClean="0"/>
                        <a:t> (Self/Contract)</a:t>
                      </a:r>
                      <a:endParaRPr lang="en-US" sz="1600" b="1" dirty="0"/>
                    </a:p>
                  </a:txBody>
                  <a:tcPr/>
                </a:tc>
                <a:tc>
                  <a:txBody>
                    <a:bodyPr/>
                    <a:lstStyle/>
                    <a:p>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endParaRPr lang="en-US" sz="1600" b="1" dirty="0"/>
                    </a:p>
                  </a:txBody>
                  <a:tcPr/>
                </a:tc>
              </a:tr>
              <a:tr h="370840">
                <a:tc>
                  <a:txBody>
                    <a:bodyPr/>
                    <a:lstStyle/>
                    <a:p>
                      <a:r>
                        <a:rPr lang="en-US" sz="1600" b="1" dirty="0" smtClean="0"/>
                        <a:t>EMS (Self/Contract)</a:t>
                      </a:r>
                      <a:endParaRPr lang="en-US" sz="1600" b="1" dirty="0"/>
                    </a:p>
                  </a:txBody>
                  <a:tcPr/>
                </a:tc>
                <a:tc>
                  <a:txBody>
                    <a:bodyPr/>
                    <a:lstStyle/>
                    <a:p>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endParaRPr lang="en-US" sz="1600" b="1" dirty="0"/>
                    </a:p>
                  </a:txBody>
                  <a:tcPr/>
                </a:tc>
                <a:tc>
                  <a:txBody>
                    <a:bodyPr/>
                    <a:lstStyle/>
                    <a:p>
                      <a:r>
                        <a:rPr lang="en-US" sz="1600" b="1" dirty="0" smtClean="0"/>
                        <a:t>Self</a:t>
                      </a:r>
                    </a:p>
                  </a:txBody>
                  <a:tcPr/>
                </a:tc>
                <a:tc>
                  <a:txBody>
                    <a:bodyPr/>
                    <a:lstStyle/>
                    <a:p>
                      <a:r>
                        <a:rPr lang="en-US" sz="1600" b="1" dirty="0" smtClean="0"/>
                        <a:t>Self</a:t>
                      </a:r>
                    </a:p>
                  </a:txBody>
                  <a:tcPr/>
                </a:tc>
                <a:tc>
                  <a:txBody>
                    <a:bodyPr/>
                    <a:lstStyle/>
                    <a:p>
                      <a:r>
                        <a:rPr lang="en-US" sz="1600" b="1" dirty="0" smtClean="0"/>
                        <a:t>Self</a:t>
                      </a:r>
                    </a:p>
                  </a:txBody>
                  <a:tcPr/>
                </a:tc>
                <a:tc>
                  <a:txBody>
                    <a:bodyPr/>
                    <a:lstStyle/>
                    <a:p>
                      <a:r>
                        <a:rPr lang="en-US" sz="1600" b="1" dirty="0" smtClean="0"/>
                        <a:t>Self</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baseline="0" dirty="0" smtClean="0"/>
                        <a:t>Mutual Aid Services (Y/N)</a:t>
                      </a:r>
                      <a:endParaRPr lang="en-US" sz="1600" b="1" dirty="0" smtClean="0"/>
                    </a:p>
                  </a:txBody>
                  <a:tcPr/>
                </a:tc>
                <a:tc>
                  <a:txBody>
                    <a:bodyPr/>
                    <a:lstStyle/>
                    <a:p>
                      <a:endParaRPr lang="en-US" sz="1600" b="1" dirty="0"/>
                    </a:p>
                  </a:txBody>
                  <a:tcPr/>
                </a:tc>
                <a:tc>
                  <a:txBody>
                    <a:bodyPr/>
                    <a:lstStyle/>
                    <a:p>
                      <a:r>
                        <a:rPr lang="en-US" sz="1600" b="1" dirty="0" smtClean="0"/>
                        <a:t>Yes</a:t>
                      </a:r>
                      <a:endParaRPr lang="en-US" sz="1600" b="1" dirty="0"/>
                    </a:p>
                  </a:txBody>
                  <a:tcPr/>
                </a:tc>
                <a:tc>
                  <a:txBody>
                    <a:bodyPr/>
                    <a:lstStyle/>
                    <a:p>
                      <a:r>
                        <a:rPr lang="en-US" sz="1600" b="1" dirty="0" smtClean="0"/>
                        <a:t>Yes</a:t>
                      </a:r>
                      <a:endParaRPr lang="en-US" sz="1600" b="1" dirty="0"/>
                    </a:p>
                  </a:txBody>
                  <a:tcPr/>
                </a:tc>
                <a:tc>
                  <a:txBody>
                    <a:bodyPr/>
                    <a:lstStyle/>
                    <a:p>
                      <a:r>
                        <a:rPr lang="en-US" sz="1600" b="1" dirty="0" smtClean="0"/>
                        <a:t>Yes</a:t>
                      </a:r>
                    </a:p>
                  </a:txBody>
                  <a:tcPr/>
                </a:tc>
                <a:tc>
                  <a:txBody>
                    <a:bodyPr/>
                    <a:lstStyle/>
                    <a:p>
                      <a:r>
                        <a:rPr lang="en-US" sz="1600" b="1" dirty="0" smtClean="0"/>
                        <a:t>Yes</a:t>
                      </a:r>
                    </a:p>
                  </a:txBody>
                  <a:tcPr/>
                </a:tc>
                <a:tc>
                  <a:txBody>
                    <a:bodyPr/>
                    <a:lstStyle/>
                    <a:p>
                      <a:r>
                        <a:rPr lang="en-US" sz="1600" b="1" dirty="0" smtClean="0"/>
                        <a:t>Yes</a:t>
                      </a:r>
                    </a:p>
                  </a:txBody>
                  <a:tcPr/>
                </a:tc>
                <a:tc>
                  <a:txBody>
                    <a:bodyPr/>
                    <a:lstStyle/>
                    <a:p>
                      <a:r>
                        <a:rPr lang="en-US" sz="1600" b="1" dirty="0" smtClean="0"/>
                        <a:t>Yes</a:t>
                      </a:r>
                    </a:p>
                  </a:txBody>
                  <a:tcPr/>
                </a:tc>
              </a:tr>
              <a:tr h="370840">
                <a:tc>
                  <a:txBody>
                    <a:bodyPr/>
                    <a:lstStyle/>
                    <a:p>
                      <a:r>
                        <a:rPr lang="en-US" sz="1600" b="1" dirty="0" smtClean="0"/>
                        <a:t>#</a:t>
                      </a:r>
                      <a:r>
                        <a:rPr lang="en-US" sz="1600" b="1" baseline="0" dirty="0" smtClean="0"/>
                        <a:t> of Fire Stations</a:t>
                      </a:r>
                      <a:endParaRPr lang="en-US" sz="1600" b="1" dirty="0" smtClean="0"/>
                    </a:p>
                  </a:txBody>
                  <a:tcPr/>
                </a:tc>
                <a:tc>
                  <a:txBody>
                    <a:bodyPr/>
                    <a:lstStyle/>
                    <a:p>
                      <a:endParaRPr lang="en-US" sz="1600" b="1" dirty="0"/>
                    </a:p>
                  </a:txBody>
                  <a:tcPr/>
                </a:tc>
                <a:tc>
                  <a:txBody>
                    <a:bodyPr/>
                    <a:lstStyle/>
                    <a:p>
                      <a:r>
                        <a:rPr lang="en-US" sz="1600" b="1" dirty="0" smtClean="0"/>
                        <a:t>2</a:t>
                      </a:r>
                      <a:endParaRPr lang="en-US" sz="1600" b="1" dirty="0"/>
                    </a:p>
                  </a:txBody>
                  <a:tcPr/>
                </a:tc>
                <a:tc>
                  <a:txBody>
                    <a:bodyPr/>
                    <a:lstStyle/>
                    <a:p>
                      <a:r>
                        <a:rPr lang="en-US" sz="1600" b="1" dirty="0" smtClean="0"/>
                        <a:t>3</a:t>
                      </a:r>
                      <a:endParaRPr lang="en-US" sz="1600" b="1" dirty="0"/>
                    </a:p>
                  </a:txBody>
                  <a:tcPr/>
                </a:tc>
                <a:tc>
                  <a:txBody>
                    <a:bodyPr/>
                    <a:lstStyle/>
                    <a:p>
                      <a:r>
                        <a:rPr lang="en-US" sz="1600" b="1" dirty="0" smtClean="0"/>
                        <a:t>2</a:t>
                      </a:r>
                    </a:p>
                  </a:txBody>
                  <a:tcPr/>
                </a:tc>
                <a:tc>
                  <a:txBody>
                    <a:bodyPr/>
                    <a:lstStyle/>
                    <a:p>
                      <a:r>
                        <a:rPr lang="en-US" sz="1600" b="1" dirty="0" smtClean="0"/>
                        <a:t>2</a:t>
                      </a:r>
                    </a:p>
                  </a:txBody>
                  <a:tcPr/>
                </a:tc>
                <a:tc>
                  <a:txBody>
                    <a:bodyPr/>
                    <a:lstStyle/>
                    <a:p>
                      <a:r>
                        <a:rPr lang="en-US" sz="1600" b="1" dirty="0" smtClean="0"/>
                        <a:t>3</a:t>
                      </a:r>
                    </a:p>
                  </a:txBody>
                  <a:tcPr/>
                </a:tc>
                <a:tc>
                  <a:txBody>
                    <a:bodyPr/>
                    <a:lstStyle/>
                    <a:p>
                      <a:r>
                        <a:rPr lang="en-US" sz="1600" b="1" dirty="0" smtClean="0"/>
                        <a:t>3</a:t>
                      </a:r>
                    </a:p>
                  </a:txBody>
                  <a:tcPr/>
                </a:tc>
              </a:tr>
              <a:tr h="370840">
                <a:tc>
                  <a:txBody>
                    <a:bodyPr/>
                    <a:lstStyle/>
                    <a:p>
                      <a:r>
                        <a:rPr lang="en-US" sz="1600" b="1" dirty="0" smtClean="0"/>
                        <a:t>#</a:t>
                      </a:r>
                      <a:r>
                        <a:rPr lang="en-US" sz="1600" b="1" baseline="0" dirty="0" smtClean="0"/>
                        <a:t> of EMS Stations</a:t>
                      </a:r>
                      <a:endParaRPr lang="en-US" sz="1600" b="1" dirty="0"/>
                    </a:p>
                  </a:txBody>
                  <a:tcPr/>
                </a:tc>
                <a:tc>
                  <a:txBody>
                    <a:bodyPr/>
                    <a:lstStyle/>
                    <a:p>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p>
                  </a:txBody>
                  <a:tcPr/>
                </a:tc>
                <a:tc>
                  <a:txBody>
                    <a:bodyPr/>
                    <a:lstStyle/>
                    <a:p>
                      <a:r>
                        <a:rPr lang="en-US" sz="1600" b="1" dirty="0" smtClean="0"/>
                        <a:t>0</a:t>
                      </a:r>
                    </a:p>
                  </a:txBody>
                  <a:tcPr/>
                </a:tc>
                <a:tc>
                  <a:txBody>
                    <a:bodyPr/>
                    <a:lstStyle/>
                    <a:p>
                      <a:r>
                        <a:rPr lang="en-US" sz="1600" b="1" dirty="0" smtClean="0"/>
                        <a:t>0</a:t>
                      </a:r>
                    </a:p>
                  </a:txBody>
                  <a:tcPr/>
                </a:tc>
                <a:tc>
                  <a:txBody>
                    <a:bodyPr/>
                    <a:lstStyle/>
                    <a:p>
                      <a:r>
                        <a:rPr lang="en-US" sz="1600" b="1" dirty="0" smtClean="0"/>
                        <a:t>0</a:t>
                      </a:r>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57</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smtClean="0"/>
              <a:t>Staffing</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62623613"/>
              </p:ext>
            </p:extLst>
          </p:nvPr>
        </p:nvGraphicFramePr>
        <p:xfrm>
          <a:off x="457200" y="1600200"/>
          <a:ext cx="8247380" cy="5527040"/>
        </p:xfrm>
        <a:graphic>
          <a:graphicData uri="http://schemas.openxmlformats.org/drawingml/2006/table">
            <a:tbl>
              <a:tblPr firstRow="1" bandRow="1">
                <a:tableStyleId>{5940675A-B579-460E-94D1-54222C63F5DA}</a:tableStyleId>
              </a:tblPr>
              <a:tblGrid>
                <a:gridCol w="18669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121920">
                <a:tc>
                  <a:txBody>
                    <a:bodyPr/>
                    <a:lstStyle/>
                    <a:p>
                      <a:pPr algn="r"/>
                      <a:r>
                        <a:rPr lang="en-US" sz="1600" b="1" dirty="0" smtClean="0"/>
                        <a:t>Data Year:</a:t>
                      </a:r>
                      <a:endParaRPr lang="en-US" sz="1600" b="1" dirty="0"/>
                    </a:p>
                  </a:txBody>
                  <a:tcPr/>
                </a:tc>
                <a:tc>
                  <a:txBody>
                    <a:bodyPr/>
                    <a:lstStyle/>
                    <a:p>
                      <a:endParaRPr lang="en-US" sz="1600" b="1" dirty="0"/>
                    </a:p>
                  </a:txBody>
                  <a:tcPr/>
                </a:tc>
                <a:tc>
                  <a:txBody>
                    <a:bodyPr/>
                    <a:lstStyle/>
                    <a:p>
                      <a:r>
                        <a:rPr lang="en-US" sz="1600" b="1" dirty="0" smtClean="0"/>
                        <a:t>2015</a:t>
                      </a:r>
                      <a:endParaRPr lang="en-US" sz="1600" b="1" dirty="0"/>
                    </a:p>
                  </a:txBody>
                  <a:tcPr/>
                </a:tc>
                <a:tc>
                  <a:txBody>
                    <a:bodyPr/>
                    <a:lstStyle/>
                    <a:p>
                      <a:r>
                        <a:rPr lang="en-US" sz="1600" b="1" dirty="0" smtClean="0"/>
                        <a:t>2015</a:t>
                      </a:r>
                      <a:endParaRPr lang="en-US" sz="1600" b="1" dirty="0"/>
                    </a:p>
                  </a:txBody>
                  <a:tcPr/>
                </a:tc>
                <a:tc>
                  <a:txBody>
                    <a:bodyPr/>
                    <a:lstStyle/>
                    <a:p>
                      <a:r>
                        <a:rPr lang="en-US" sz="1600" b="1" dirty="0" smtClean="0"/>
                        <a:t>2015</a:t>
                      </a:r>
                      <a:endParaRPr lang="en-US" sz="1600" b="1" dirty="0"/>
                    </a:p>
                  </a:txBody>
                  <a:tcPr/>
                </a:tc>
                <a:tc>
                  <a:txBody>
                    <a:bodyPr/>
                    <a:lstStyle/>
                    <a:p>
                      <a:r>
                        <a:rPr lang="en-US" sz="1600" b="1" dirty="0" smtClean="0"/>
                        <a:t>2015</a:t>
                      </a:r>
                      <a:endParaRPr lang="en-US" sz="1600" b="1" dirty="0"/>
                    </a:p>
                  </a:txBody>
                  <a:tcPr/>
                </a:tc>
                <a:tc>
                  <a:txBody>
                    <a:bodyPr/>
                    <a:lstStyle/>
                    <a:p>
                      <a:r>
                        <a:rPr lang="en-US" sz="1600" b="1" dirty="0" smtClean="0"/>
                        <a:t>2015</a:t>
                      </a:r>
                      <a:endParaRPr lang="en-US" sz="1600" b="1" dirty="0"/>
                    </a:p>
                  </a:txBody>
                  <a:tcPr/>
                </a:tc>
                <a:tc>
                  <a:txBody>
                    <a:bodyPr/>
                    <a:lstStyle/>
                    <a:p>
                      <a:r>
                        <a:rPr lang="en-US" sz="1600" b="1" dirty="0" smtClean="0"/>
                        <a:t>2015</a:t>
                      </a:r>
                      <a:endParaRPr lang="en-US" sz="1600" b="1" dirty="0"/>
                    </a:p>
                  </a:txBody>
                  <a:tcPr/>
                </a:tc>
              </a:tr>
              <a:tr h="370840">
                <a:tc>
                  <a:txBody>
                    <a:bodyPr/>
                    <a:lstStyle/>
                    <a:p>
                      <a:r>
                        <a:rPr lang="en-US" sz="1600" b="1" dirty="0" smtClean="0"/>
                        <a:t># of FT Fire / EMS</a:t>
                      </a:r>
                    </a:p>
                  </a:txBody>
                  <a:tcPr/>
                </a:tc>
                <a:tc>
                  <a:txBody>
                    <a:bodyPr/>
                    <a:lstStyle/>
                    <a:p>
                      <a:endParaRPr lang="en-US" sz="1600" b="1"/>
                    </a:p>
                  </a:txBody>
                  <a:tcPr/>
                </a:tc>
                <a:tc>
                  <a:txBody>
                    <a:bodyPr/>
                    <a:lstStyle/>
                    <a:p>
                      <a:r>
                        <a:rPr lang="en-US" sz="1600" b="1" dirty="0" smtClean="0"/>
                        <a:t>7</a:t>
                      </a:r>
                      <a:endParaRPr lang="en-US" sz="1600" b="1" dirty="0"/>
                    </a:p>
                  </a:txBody>
                  <a:tcPr/>
                </a:tc>
                <a:tc>
                  <a:txBody>
                    <a:bodyPr/>
                    <a:lstStyle/>
                    <a:p>
                      <a:endParaRPr lang="en-US" sz="1600" b="1" dirty="0"/>
                    </a:p>
                  </a:txBody>
                  <a:tcPr/>
                </a:tc>
                <a:tc>
                  <a:txBody>
                    <a:bodyPr/>
                    <a:lstStyle/>
                    <a:p>
                      <a:r>
                        <a:rPr lang="en-US" sz="1600" b="1" dirty="0" smtClean="0"/>
                        <a:t>24</a:t>
                      </a:r>
                      <a:endParaRPr lang="en-US" sz="1600" b="1" dirty="0"/>
                    </a:p>
                  </a:txBody>
                  <a:tcPr/>
                </a:tc>
                <a:tc>
                  <a:txBody>
                    <a:bodyPr/>
                    <a:lstStyle/>
                    <a:p>
                      <a:r>
                        <a:rPr lang="en-US" sz="1600" b="1" dirty="0" smtClean="0"/>
                        <a:t>13</a:t>
                      </a:r>
                      <a:endParaRPr lang="en-US" sz="1600" b="1" dirty="0"/>
                    </a:p>
                  </a:txBody>
                  <a:tcPr/>
                </a:tc>
                <a:tc>
                  <a:txBody>
                    <a:bodyPr/>
                    <a:lstStyle/>
                    <a:p>
                      <a:r>
                        <a:rPr lang="en-US" sz="1600" b="1" dirty="0" smtClean="0"/>
                        <a:t>12</a:t>
                      </a:r>
                      <a:endParaRPr lang="en-US" sz="1600" b="1" dirty="0"/>
                    </a:p>
                  </a:txBody>
                  <a:tcPr/>
                </a:tc>
                <a:tc>
                  <a:txBody>
                    <a:bodyPr/>
                    <a:lstStyle/>
                    <a:p>
                      <a:r>
                        <a:rPr lang="en-US" sz="1600" b="1" dirty="0" smtClean="0"/>
                        <a:t>11</a:t>
                      </a:r>
                      <a:endParaRPr lang="en-US" sz="1600" b="1" dirty="0"/>
                    </a:p>
                  </a:txBody>
                  <a:tcPr/>
                </a:tc>
              </a:tr>
              <a:tr h="370840">
                <a:tc>
                  <a:txBody>
                    <a:bodyPr/>
                    <a:lstStyle/>
                    <a:p>
                      <a:r>
                        <a:rPr lang="en-US" sz="1600" b="1" dirty="0" smtClean="0"/>
                        <a:t># of FT Fire</a:t>
                      </a:r>
                      <a:r>
                        <a:rPr lang="en-US" sz="1600" b="1" baseline="0" dirty="0" smtClean="0"/>
                        <a:t> Only</a:t>
                      </a:r>
                      <a:endParaRPr lang="en-US" sz="1600" b="1" dirty="0"/>
                    </a:p>
                  </a:txBody>
                  <a:tcPr/>
                </a:tc>
                <a:tc>
                  <a:txBody>
                    <a:bodyPr/>
                    <a:lstStyle/>
                    <a:p>
                      <a:endParaRPr lang="en-US" sz="1600" b="1"/>
                    </a:p>
                  </a:txBody>
                  <a:tcPr/>
                </a:tc>
                <a:tc>
                  <a:txBody>
                    <a:bodyPr/>
                    <a:lstStyle/>
                    <a:p>
                      <a:r>
                        <a:rPr lang="en-US" sz="1600" b="1" dirty="0" smtClean="0"/>
                        <a:t>0</a:t>
                      </a:r>
                      <a:endParaRPr lang="en-US" sz="1600" b="1" dirty="0"/>
                    </a:p>
                  </a:txBody>
                  <a:tcPr/>
                </a:tc>
                <a:tc>
                  <a:txBody>
                    <a:bodyPr/>
                    <a:lstStyle/>
                    <a:p>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r>
              <a:tr h="370840">
                <a:tc>
                  <a:txBody>
                    <a:bodyPr/>
                    <a:lstStyle/>
                    <a:p>
                      <a:r>
                        <a:rPr lang="en-US" sz="1600" b="1" dirty="0" smtClean="0"/>
                        <a:t># of FT</a:t>
                      </a:r>
                      <a:r>
                        <a:rPr lang="en-US" sz="1600" b="1" baseline="0" dirty="0" smtClean="0"/>
                        <a:t> EMS Only</a:t>
                      </a:r>
                      <a:endParaRPr lang="en-US" sz="1600" b="1" dirty="0" smtClean="0"/>
                    </a:p>
                  </a:txBody>
                  <a:tcPr/>
                </a:tc>
                <a:tc>
                  <a:txBody>
                    <a:bodyPr/>
                    <a:lstStyle/>
                    <a:p>
                      <a:endParaRPr lang="en-US" sz="1600" b="1"/>
                    </a:p>
                  </a:txBody>
                  <a:tcPr/>
                </a:tc>
                <a:tc>
                  <a:txBody>
                    <a:bodyPr/>
                    <a:lstStyle/>
                    <a:p>
                      <a:r>
                        <a:rPr lang="en-US" sz="1600" b="1" dirty="0" smtClean="0"/>
                        <a:t>0</a:t>
                      </a:r>
                      <a:endParaRPr lang="en-US" sz="1600" b="1" dirty="0"/>
                    </a:p>
                  </a:txBody>
                  <a:tcPr/>
                </a:tc>
                <a:tc>
                  <a:txBody>
                    <a:bodyPr/>
                    <a:lstStyle/>
                    <a:p>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r>
              <a:tr h="370840">
                <a:tc>
                  <a:txBody>
                    <a:bodyPr/>
                    <a:lstStyle/>
                    <a:p>
                      <a:r>
                        <a:rPr lang="en-US" sz="1600" b="1" dirty="0" smtClean="0"/>
                        <a:t># of POC Fire/EMS</a:t>
                      </a:r>
                    </a:p>
                  </a:txBody>
                  <a:tcPr/>
                </a:tc>
                <a:tc>
                  <a:txBody>
                    <a:bodyPr/>
                    <a:lstStyle/>
                    <a:p>
                      <a:endParaRPr lang="en-US" sz="1600" b="1"/>
                    </a:p>
                  </a:txBody>
                  <a:tcPr/>
                </a:tc>
                <a:tc>
                  <a:txBody>
                    <a:bodyPr/>
                    <a:lstStyle/>
                    <a:p>
                      <a:r>
                        <a:rPr lang="en-US" sz="1600" b="1" dirty="0" smtClean="0"/>
                        <a:t>19</a:t>
                      </a:r>
                      <a:endParaRPr lang="en-US" sz="1600" b="1" dirty="0"/>
                    </a:p>
                  </a:txBody>
                  <a:tcPr/>
                </a:tc>
                <a:tc>
                  <a:txBody>
                    <a:bodyPr/>
                    <a:lstStyle/>
                    <a:p>
                      <a:endParaRPr lang="en-US" sz="1600" b="1" dirty="0"/>
                    </a:p>
                  </a:txBody>
                  <a:tcPr/>
                </a:tc>
                <a:tc>
                  <a:txBody>
                    <a:bodyPr/>
                    <a:lstStyle/>
                    <a:p>
                      <a:r>
                        <a:rPr lang="en-US" sz="1600" b="1" dirty="0" smtClean="0"/>
                        <a:t>8</a:t>
                      </a:r>
                      <a:endParaRPr lang="en-US" sz="1600" b="1" dirty="0"/>
                    </a:p>
                  </a:txBody>
                  <a:tcPr/>
                </a:tc>
                <a:tc>
                  <a:txBody>
                    <a:bodyPr/>
                    <a:lstStyle/>
                    <a:p>
                      <a:r>
                        <a:rPr lang="en-US" sz="1600" b="1" dirty="0" smtClean="0"/>
                        <a:t>24</a:t>
                      </a:r>
                      <a:endParaRPr lang="en-US" sz="1600" b="1" dirty="0"/>
                    </a:p>
                  </a:txBody>
                  <a:tcPr/>
                </a:tc>
                <a:tc>
                  <a:txBody>
                    <a:bodyPr/>
                    <a:lstStyle/>
                    <a:p>
                      <a:r>
                        <a:rPr lang="en-US" sz="1600" b="1" dirty="0" smtClean="0"/>
                        <a:t>15</a:t>
                      </a:r>
                      <a:endParaRPr lang="en-US" sz="1600" b="1" dirty="0"/>
                    </a:p>
                  </a:txBody>
                  <a:tcPr/>
                </a:tc>
                <a:tc>
                  <a:txBody>
                    <a:bodyPr/>
                    <a:lstStyle/>
                    <a:p>
                      <a:r>
                        <a:rPr lang="en-US" sz="1600" b="1" dirty="0" smtClean="0"/>
                        <a:t>28</a:t>
                      </a:r>
                      <a:endParaRPr lang="en-US" sz="1600" b="1" dirty="0"/>
                    </a:p>
                  </a:txBody>
                  <a:tcPr/>
                </a:tc>
              </a:tr>
              <a:tr h="370840">
                <a:tc>
                  <a:txBody>
                    <a:bodyPr/>
                    <a:lstStyle/>
                    <a:p>
                      <a:endParaRPr lang="en-US" sz="1600" b="1" dirty="0" smtClean="0"/>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 of</a:t>
                      </a:r>
                      <a:r>
                        <a:rPr lang="en-US" sz="1600" b="1" baseline="0" dirty="0" smtClean="0"/>
                        <a:t> </a:t>
                      </a:r>
                      <a:r>
                        <a:rPr lang="en-US" sz="1600" b="1" dirty="0" smtClean="0"/>
                        <a:t>Non Fire / EMS ONLY</a:t>
                      </a:r>
                      <a:endParaRPr lang="en-US" sz="1600" b="1" dirty="0"/>
                    </a:p>
                  </a:txBody>
                  <a:tcPr/>
                </a:tc>
                <a:tc>
                  <a:txBody>
                    <a:bodyPr/>
                    <a:lstStyle/>
                    <a:p>
                      <a:endParaRPr lang="en-US" sz="1600" b="1"/>
                    </a:p>
                  </a:txBody>
                  <a:tcPr/>
                </a:tc>
                <a:tc>
                  <a:txBody>
                    <a:bodyPr/>
                    <a:lstStyle/>
                    <a:p>
                      <a:r>
                        <a:rPr lang="en-US" sz="1600" b="1" dirty="0" smtClean="0"/>
                        <a:t>3</a:t>
                      </a:r>
                      <a:endParaRPr lang="en-US" sz="1600" b="1" dirty="0"/>
                    </a:p>
                  </a:txBody>
                  <a:tcPr/>
                </a:tc>
                <a:tc>
                  <a:txBody>
                    <a:bodyPr/>
                    <a:lstStyle/>
                    <a:p>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1</a:t>
                      </a:r>
                      <a:endParaRPr lang="en-US" sz="1600" b="1" dirty="0"/>
                    </a:p>
                  </a:txBody>
                  <a:tcPr/>
                </a:tc>
                <a:tc>
                  <a:txBody>
                    <a:bodyPr/>
                    <a:lstStyle/>
                    <a:p>
                      <a:r>
                        <a:rPr lang="en-US" sz="1600" b="1" dirty="0" smtClean="0"/>
                        <a:t>0</a:t>
                      </a:r>
                      <a:endParaRPr lang="en-US" sz="1600" b="1" dirty="0"/>
                    </a:p>
                  </a:txBody>
                  <a:tcPr/>
                </a:tc>
                <a:tc>
                  <a:txBody>
                    <a:bodyPr/>
                    <a:lstStyle/>
                    <a:p>
                      <a:r>
                        <a:rPr lang="en-US" sz="1600" b="1" dirty="0" smtClean="0"/>
                        <a:t>0</a:t>
                      </a:r>
                      <a:endParaRPr lang="en-US" sz="1600" b="1" dirty="0"/>
                    </a:p>
                  </a:txBody>
                  <a:tcPr/>
                </a:tc>
              </a:tr>
              <a:tr h="370840">
                <a:tc>
                  <a:txBody>
                    <a:bodyPr/>
                    <a:lstStyle/>
                    <a:p>
                      <a:r>
                        <a:rPr lang="en-US" sz="1600" b="1" dirty="0" smtClean="0"/>
                        <a:t>Fire Chief</a:t>
                      </a:r>
                    </a:p>
                    <a:p>
                      <a:r>
                        <a:rPr lang="en-US" sz="1600" b="1" dirty="0" smtClean="0"/>
                        <a:t> (Y/N) &amp; (FT/PT)</a:t>
                      </a:r>
                      <a:endParaRPr lang="en-US" sz="1600" b="1" dirty="0"/>
                    </a:p>
                  </a:txBody>
                  <a:tcPr/>
                </a:tc>
                <a:tc>
                  <a:txBody>
                    <a:bodyPr/>
                    <a:lstStyle/>
                    <a:p>
                      <a:endParaRPr lang="en-US" sz="1600" b="1" dirty="0"/>
                    </a:p>
                  </a:txBody>
                  <a:tcPr/>
                </a:tc>
                <a:tc>
                  <a:txBody>
                    <a:bodyPr/>
                    <a:lstStyle/>
                    <a:p>
                      <a:r>
                        <a:rPr lang="en-US" sz="1600" b="1" dirty="0" smtClean="0"/>
                        <a:t>     Chief/FT                        </a:t>
                      </a:r>
                      <a:endParaRPr lang="en-US" sz="1600" b="1" dirty="0"/>
                    </a:p>
                  </a:txBody>
                  <a:tcPr/>
                </a:tc>
                <a:tc>
                  <a:txBody>
                    <a:bodyPr/>
                    <a:lstStyle/>
                    <a:p>
                      <a:endParaRPr lang="en-US" sz="1600" b="1" dirty="0"/>
                    </a:p>
                  </a:txBody>
                  <a:tcPr/>
                </a:tc>
                <a:tc>
                  <a:txBody>
                    <a:bodyPr/>
                    <a:lstStyle/>
                    <a:p>
                      <a:r>
                        <a:rPr lang="en-US" sz="1600" b="1" dirty="0" smtClean="0"/>
                        <a:t>Chief/Ft Asst. C/FT Sec/Disp.</a:t>
                      </a:r>
                      <a:r>
                        <a:rPr lang="en-US" sz="1600" b="1" baseline="0" dirty="0" smtClean="0"/>
                        <a:t> FT</a:t>
                      </a:r>
                      <a:endParaRPr lang="en-US" sz="1600" b="1" dirty="0"/>
                    </a:p>
                  </a:txBody>
                  <a:tcPr/>
                </a:tc>
                <a:tc>
                  <a:txBody>
                    <a:bodyPr/>
                    <a:lstStyle/>
                    <a:p>
                      <a:r>
                        <a:rPr lang="en-US" sz="1600" b="1" dirty="0" smtClean="0"/>
                        <a:t>Chief/Ft </a:t>
                      </a:r>
                      <a:endParaRPr lang="en-US" sz="1600" b="1" dirty="0"/>
                    </a:p>
                  </a:txBody>
                  <a:tcPr/>
                </a:tc>
                <a:tc>
                  <a:txBody>
                    <a:bodyPr/>
                    <a:lstStyle/>
                    <a:p>
                      <a:r>
                        <a:rPr lang="en-US" sz="1600" b="1" dirty="0" smtClean="0"/>
                        <a:t>Chief/FT Sec./FT</a:t>
                      </a:r>
                      <a:endParaRPr lang="en-US" sz="1600" b="1" dirty="0"/>
                    </a:p>
                  </a:txBody>
                  <a:tcPr/>
                </a:tc>
                <a:tc>
                  <a:txBody>
                    <a:bodyPr/>
                    <a:lstStyle/>
                    <a:p>
                      <a:r>
                        <a:rPr lang="en-US" sz="1600" b="1" dirty="0" smtClean="0"/>
                        <a:t>Chief/FT Sec./FT</a:t>
                      </a:r>
                      <a:endParaRPr lang="en-US" sz="1600" b="1" dirty="0"/>
                    </a:p>
                  </a:txBody>
                  <a:tcPr/>
                </a:tc>
              </a:tr>
              <a:tr h="370840">
                <a:tc>
                  <a:txBody>
                    <a:bodyPr/>
                    <a:lstStyle/>
                    <a:p>
                      <a:endParaRPr lang="en-US" sz="16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58</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smtClean="0"/>
              <a:t>Equipment – Quantity / Age</a:t>
            </a:r>
            <a:endParaRPr lang="en-US" sz="2800" dirty="0"/>
          </a:p>
        </p:txBody>
      </p:sp>
      <p:graphicFrame>
        <p:nvGraphicFramePr>
          <p:cNvPr id="5" name="Content Placeholder 4"/>
          <p:cNvGraphicFramePr>
            <a:graphicFrameLocks noGrp="1"/>
          </p:cNvGraphicFramePr>
          <p:nvPr>
            <p:ph idx="1"/>
          </p:nvPr>
        </p:nvGraphicFramePr>
        <p:xfrm>
          <a:off x="533400" y="1143000"/>
          <a:ext cx="8247380" cy="5486400"/>
        </p:xfrm>
        <a:graphic>
          <a:graphicData uri="http://schemas.openxmlformats.org/drawingml/2006/table">
            <a:tbl>
              <a:tblPr firstRow="1" bandRow="1">
                <a:tableStyleId>{5940675A-B579-460E-94D1-54222C63F5DA}</a:tableStyleId>
              </a:tblPr>
              <a:tblGrid>
                <a:gridCol w="18669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 / Age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smtClean="0"/>
                        <a:t># / Age</a:t>
                      </a:r>
                      <a:endParaRPr lang="en-US" sz="16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smtClean="0"/>
                        <a:t># / Age</a:t>
                      </a:r>
                      <a:endParaRPr lang="en-US" sz="16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smtClean="0"/>
                        <a:t># / Age</a:t>
                      </a:r>
                      <a:endParaRPr lang="en-US" sz="16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smtClean="0"/>
                        <a:t># / Age</a:t>
                      </a:r>
                      <a:endParaRPr lang="en-US" sz="16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 / Age</a:t>
                      </a:r>
                    </a:p>
                  </a:txBody>
                  <a:tcPr/>
                </a:tc>
              </a:tr>
              <a:tr h="370840">
                <a:tc>
                  <a:txBody>
                    <a:bodyPr/>
                    <a:lstStyle/>
                    <a:p>
                      <a:r>
                        <a:rPr lang="en-US" sz="1200" b="1" dirty="0" smtClean="0"/>
                        <a:t>#</a:t>
                      </a:r>
                      <a:r>
                        <a:rPr lang="en-US" sz="1200" b="1" baseline="0" dirty="0" smtClean="0"/>
                        <a:t> of Engines</a:t>
                      </a:r>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baseline="0" dirty="0" smtClean="0"/>
                        <a:t># of Ladder Engines</a:t>
                      </a:r>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Tanker Trucks</a:t>
                      </a:r>
                      <a:endParaRPr lang="en-US" sz="12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EMS (BLS)</a:t>
                      </a:r>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EMS (ALS)</a:t>
                      </a:r>
                      <a:endParaRPr lang="en-US" sz="1200" b="1" dirty="0" smtClean="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EMS (non BLS/ALS)</a:t>
                      </a:r>
                      <a:endParaRPr lang="en-US" sz="1200" b="1" dirty="0" smtClean="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Rescue Units</a:t>
                      </a:r>
                      <a:endParaRPr lang="en-US" sz="12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Sp. Response </a:t>
                      </a:r>
                      <a:r>
                        <a:rPr lang="en-US" sz="1200" b="1" dirty="0" err="1" smtClean="0"/>
                        <a:t>Trailors</a:t>
                      </a:r>
                      <a:r>
                        <a:rPr lang="en-US" sz="1200" b="1" dirty="0" smtClean="0"/>
                        <a:t> (SRT) </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Utility Vehicles</a:t>
                      </a:r>
                      <a:endParaRPr lang="en-US" sz="12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Grass Fire Eq.</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Boats</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ATV</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59</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smtClean="0"/>
              <a:t>Equipment – Estimated Replacement Year</a:t>
            </a:r>
            <a:endParaRPr lang="en-US" sz="2800" dirty="0"/>
          </a:p>
        </p:txBody>
      </p:sp>
      <p:graphicFrame>
        <p:nvGraphicFramePr>
          <p:cNvPr id="5" name="Content Placeholder 4"/>
          <p:cNvGraphicFramePr>
            <a:graphicFrameLocks noGrp="1"/>
          </p:cNvGraphicFramePr>
          <p:nvPr>
            <p:ph idx="1"/>
          </p:nvPr>
        </p:nvGraphicFramePr>
        <p:xfrm>
          <a:off x="533400" y="1143000"/>
          <a:ext cx="8247380" cy="5486400"/>
        </p:xfrm>
        <a:graphic>
          <a:graphicData uri="http://schemas.openxmlformats.org/drawingml/2006/table">
            <a:tbl>
              <a:tblPr firstRow="1" bandRow="1">
                <a:tableStyleId>{5940675A-B579-460E-94D1-54222C63F5DA}</a:tableStyleId>
              </a:tblPr>
              <a:tblGrid>
                <a:gridCol w="18669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t>Est</a:t>
                      </a:r>
                      <a:r>
                        <a:rPr lang="en-US" sz="1200" b="1" baseline="0" dirty="0" smtClean="0"/>
                        <a:t>. Repl. Yr.</a:t>
                      </a:r>
                      <a:endParaRPr lang="en-US" sz="12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smtClean="0"/>
                        <a:t>Est</a:t>
                      </a:r>
                      <a:r>
                        <a:rPr lang="en-US" sz="1200" b="1" baseline="0" smtClean="0"/>
                        <a:t>. Repl. Yr.</a:t>
                      </a:r>
                      <a:endParaRPr lang="en-US" sz="12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smtClean="0"/>
                        <a:t>Est</a:t>
                      </a:r>
                      <a:r>
                        <a:rPr lang="en-US" sz="1200" b="1" baseline="0" smtClean="0"/>
                        <a:t>. Repl. Yr.</a:t>
                      </a:r>
                      <a:endParaRPr lang="en-US" sz="12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smtClean="0"/>
                        <a:t>Est</a:t>
                      </a:r>
                      <a:r>
                        <a:rPr lang="en-US" sz="1200" b="1" baseline="0" smtClean="0"/>
                        <a:t>. Repl. Yr.</a:t>
                      </a:r>
                      <a:endParaRPr lang="en-US" sz="12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smtClean="0"/>
                        <a:t>Est</a:t>
                      </a:r>
                      <a:r>
                        <a:rPr lang="en-US" sz="1200" b="1" baseline="0" smtClean="0"/>
                        <a:t>. Repl. Yr.</a:t>
                      </a:r>
                      <a:endParaRPr lang="en-US" sz="12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t>Est</a:t>
                      </a:r>
                      <a:r>
                        <a:rPr lang="en-US" sz="1200" b="1" baseline="0" dirty="0" smtClean="0"/>
                        <a:t>. Repl. Yr.</a:t>
                      </a:r>
                      <a:endParaRPr lang="en-US" sz="1200" b="1" dirty="0" smtClean="0"/>
                    </a:p>
                  </a:txBody>
                  <a:tcPr/>
                </a:tc>
              </a:tr>
              <a:tr h="370840">
                <a:tc>
                  <a:txBody>
                    <a:bodyPr/>
                    <a:lstStyle/>
                    <a:p>
                      <a:r>
                        <a:rPr lang="en-US" sz="1200" b="1" dirty="0" smtClean="0"/>
                        <a:t>#</a:t>
                      </a:r>
                      <a:r>
                        <a:rPr lang="en-US" sz="1200" b="1" baseline="0" dirty="0" smtClean="0"/>
                        <a:t> of Engines</a:t>
                      </a:r>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baseline="0" dirty="0" smtClean="0"/>
                        <a:t># of Ladder Engines</a:t>
                      </a:r>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Tanker Trucks</a:t>
                      </a:r>
                      <a:endParaRPr lang="en-US" sz="12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EMS (BLS)</a:t>
                      </a:r>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EMS (ALS)</a:t>
                      </a:r>
                      <a:endParaRPr lang="en-US" sz="1200" b="1" dirty="0" smtClean="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EMS (non BLS/ALS)</a:t>
                      </a:r>
                      <a:endParaRPr lang="en-US" sz="1200" b="1" dirty="0" smtClean="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Rescue Units</a:t>
                      </a:r>
                      <a:endParaRPr lang="en-US" sz="12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Sp. Response </a:t>
                      </a:r>
                      <a:r>
                        <a:rPr lang="en-US" sz="1200" b="1" dirty="0" err="1" smtClean="0"/>
                        <a:t>Trailors</a:t>
                      </a:r>
                      <a:r>
                        <a:rPr lang="en-US" sz="1200" b="1" dirty="0" smtClean="0"/>
                        <a:t> (SRT) </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a:t>
                      </a:r>
                      <a:r>
                        <a:rPr lang="en-US" sz="1200" b="1" baseline="0" dirty="0" smtClean="0"/>
                        <a:t> of Utility Vehicles</a:t>
                      </a:r>
                      <a:endParaRPr lang="en-US" sz="12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Grass Fire Eq.</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Boats</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200" b="1" dirty="0" smtClean="0"/>
                        <a:t># of ATV</a:t>
                      </a:r>
                      <a:endParaRPr lang="en-US" sz="12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60</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smtClean="0"/>
              <a:t>Financials</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69073059"/>
              </p:ext>
            </p:extLst>
          </p:nvPr>
        </p:nvGraphicFramePr>
        <p:xfrm>
          <a:off x="381000" y="1143000"/>
          <a:ext cx="8247380" cy="5755640"/>
        </p:xfrm>
        <a:graphic>
          <a:graphicData uri="http://schemas.openxmlformats.org/drawingml/2006/table">
            <a:tbl>
              <a:tblPr firstRow="1" bandRow="1">
                <a:tableStyleId>{5940675A-B579-460E-94D1-54222C63F5DA}</a:tableStyleId>
              </a:tblPr>
              <a:tblGrid>
                <a:gridCol w="1866900"/>
                <a:gridCol w="208280"/>
                <a:gridCol w="1028700"/>
                <a:gridCol w="1028700"/>
                <a:gridCol w="1028700"/>
                <a:gridCol w="1028700"/>
                <a:gridCol w="1028700"/>
                <a:gridCol w="1028700"/>
              </a:tblGrid>
              <a:tr h="370840">
                <a:tc>
                  <a:txBody>
                    <a:bodyPr/>
                    <a:lstStyle/>
                    <a:p>
                      <a:endParaRPr lang="en-US" sz="1500" b="1" dirty="0"/>
                    </a:p>
                  </a:txBody>
                  <a:tcPr/>
                </a:tc>
                <a:tc>
                  <a:txBody>
                    <a:bodyPr/>
                    <a:lstStyle/>
                    <a:p>
                      <a:endParaRPr lang="en-US" sz="15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smtClean="0"/>
                        <a:t>Oakland Township</a:t>
                      </a:r>
                    </a:p>
                  </a:txBody>
                  <a:tcPr/>
                </a:tc>
                <a:tc>
                  <a:txBody>
                    <a:bodyPr/>
                    <a:lstStyle/>
                    <a:p>
                      <a:pPr algn="ctr"/>
                      <a:r>
                        <a:rPr lang="en-US" sz="1500" b="1" dirty="0" smtClean="0"/>
                        <a:t>Auburn Hills</a:t>
                      </a:r>
                      <a:endParaRPr lang="en-US" sz="1500" b="1" dirty="0"/>
                    </a:p>
                  </a:txBody>
                  <a:tcPr/>
                </a:tc>
                <a:tc>
                  <a:txBody>
                    <a:bodyPr/>
                    <a:lstStyle/>
                    <a:p>
                      <a:pPr algn="ctr"/>
                      <a:r>
                        <a:rPr lang="en-US" sz="1500" b="1" dirty="0" smtClean="0"/>
                        <a:t>Wash.</a:t>
                      </a:r>
                      <a:r>
                        <a:rPr lang="en-US" sz="1500" b="1" baseline="0" dirty="0" smtClean="0"/>
                        <a:t> Township</a:t>
                      </a:r>
                      <a:endParaRPr lang="en-US" sz="1500" b="1" dirty="0"/>
                    </a:p>
                  </a:txBody>
                  <a:tcPr/>
                </a:tc>
                <a:tc>
                  <a:txBody>
                    <a:bodyPr/>
                    <a:lstStyle/>
                    <a:p>
                      <a:pPr algn="ctr"/>
                      <a:r>
                        <a:rPr lang="en-US" sz="1500" b="1" dirty="0" smtClean="0"/>
                        <a:t>Oxford</a:t>
                      </a:r>
                      <a:endParaRPr lang="en-US" sz="1500" b="1" dirty="0"/>
                    </a:p>
                  </a:txBody>
                  <a:tcPr/>
                </a:tc>
                <a:tc>
                  <a:txBody>
                    <a:bodyPr/>
                    <a:lstStyle/>
                    <a:p>
                      <a:pPr algn="ctr"/>
                      <a:r>
                        <a:rPr lang="en-US" sz="1500" b="1" dirty="0" smtClean="0"/>
                        <a:t>Bruce</a:t>
                      </a:r>
                      <a:r>
                        <a:rPr lang="en-US" sz="1500" b="1" baseline="0" dirty="0" smtClean="0"/>
                        <a:t> / Romeo</a:t>
                      </a:r>
                      <a:endParaRPr lang="en-US" sz="1500" b="1" dirty="0"/>
                    </a:p>
                  </a:txBody>
                  <a:tcPr/>
                </a:tc>
                <a:tc>
                  <a:txBody>
                    <a:bodyPr/>
                    <a:lstStyle/>
                    <a:p>
                      <a:pPr algn="ctr"/>
                      <a:r>
                        <a:rPr lang="en-US" sz="1500" b="1" dirty="0" smtClean="0"/>
                        <a:t>Brandon Township</a:t>
                      </a:r>
                      <a:endParaRPr lang="en-US" sz="1500" b="1" dirty="0"/>
                    </a:p>
                  </a:txBody>
                  <a:tcPr/>
                </a:tc>
              </a:tr>
              <a:tr h="121920">
                <a:tc>
                  <a:txBody>
                    <a:bodyPr/>
                    <a:lstStyle/>
                    <a:p>
                      <a:pPr algn="r"/>
                      <a:r>
                        <a:rPr lang="en-US" sz="1200" b="1" dirty="0" smtClean="0"/>
                        <a:t>Data Year:</a:t>
                      </a:r>
                      <a:endParaRPr lang="en-US" sz="1200" b="1" dirty="0"/>
                    </a:p>
                  </a:txBody>
                  <a:tcPr/>
                </a:tc>
                <a:tc>
                  <a:txBody>
                    <a:bodyPr/>
                    <a:lstStyle/>
                    <a:p>
                      <a:endParaRPr lang="en-US" sz="1500" b="1" dirty="0"/>
                    </a:p>
                  </a:txBody>
                  <a:tcPr/>
                </a:tc>
                <a:tc>
                  <a:txBody>
                    <a:bodyPr/>
                    <a:lstStyle/>
                    <a:p>
                      <a:r>
                        <a:rPr lang="en-US" sz="1500" b="1" dirty="0" smtClean="0"/>
                        <a:t>2015</a:t>
                      </a:r>
                      <a:endParaRPr lang="en-US" sz="1500" b="1" dirty="0"/>
                    </a:p>
                  </a:txBody>
                  <a:tcPr/>
                </a:tc>
                <a:tc>
                  <a:txBody>
                    <a:bodyPr/>
                    <a:lstStyle/>
                    <a:p>
                      <a:r>
                        <a:rPr lang="en-US" sz="1500" b="1" dirty="0" smtClean="0"/>
                        <a:t>2015</a:t>
                      </a:r>
                      <a:endParaRPr lang="en-US" sz="1500" b="1" dirty="0"/>
                    </a:p>
                  </a:txBody>
                  <a:tcPr/>
                </a:tc>
                <a:tc>
                  <a:txBody>
                    <a:bodyPr/>
                    <a:lstStyle/>
                    <a:p>
                      <a:r>
                        <a:rPr lang="en-US" sz="1500" b="1" dirty="0" smtClean="0"/>
                        <a:t>2015</a:t>
                      </a:r>
                      <a:endParaRPr lang="en-US" sz="1500" b="1" dirty="0"/>
                    </a:p>
                  </a:txBody>
                  <a:tcPr/>
                </a:tc>
                <a:tc>
                  <a:txBody>
                    <a:bodyPr/>
                    <a:lstStyle/>
                    <a:p>
                      <a:r>
                        <a:rPr lang="en-US" sz="1500" b="1" dirty="0" smtClean="0"/>
                        <a:t>2015</a:t>
                      </a:r>
                      <a:endParaRPr lang="en-US" sz="1500" b="1" dirty="0"/>
                    </a:p>
                  </a:txBody>
                  <a:tcPr/>
                </a:tc>
                <a:tc>
                  <a:txBody>
                    <a:bodyPr/>
                    <a:lstStyle/>
                    <a:p>
                      <a:r>
                        <a:rPr lang="en-US" sz="1500" b="1" dirty="0" smtClean="0"/>
                        <a:t>2015</a:t>
                      </a:r>
                      <a:endParaRPr lang="en-US" sz="1500" b="1" dirty="0"/>
                    </a:p>
                  </a:txBody>
                  <a:tcPr/>
                </a:tc>
                <a:tc>
                  <a:txBody>
                    <a:bodyPr/>
                    <a:lstStyle/>
                    <a:p>
                      <a:r>
                        <a:rPr lang="en-US" sz="1500" b="1" dirty="0" smtClean="0"/>
                        <a:t>2015</a:t>
                      </a:r>
                      <a:endParaRPr lang="en-US" sz="1500" b="1" dirty="0"/>
                    </a:p>
                  </a:txBody>
                  <a:tcPr/>
                </a:tc>
              </a:tr>
              <a:tr h="370840">
                <a:tc>
                  <a:txBody>
                    <a:bodyPr/>
                    <a:lstStyle/>
                    <a:p>
                      <a:r>
                        <a:rPr lang="en-US" sz="1200" b="1" dirty="0" smtClean="0"/>
                        <a:t>Fire Millage Rate</a:t>
                      </a:r>
                      <a:endParaRPr lang="en-US" sz="1200" b="1" dirty="0"/>
                    </a:p>
                  </a:txBody>
                  <a:tcPr/>
                </a:tc>
                <a:tc>
                  <a:txBody>
                    <a:bodyPr/>
                    <a:lstStyle/>
                    <a:p>
                      <a:endParaRPr lang="en-US" sz="1500" b="1"/>
                    </a:p>
                  </a:txBody>
                  <a:tcPr/>
                </a:tc>
                <a:tc>
                  <a:txBody>
                    <a:bodyPr/>
                    <a:lstStyle/>
                    <a:p>
                      <a:r>
                        <a:rPr lang="en-US" sz="1500" b="1" dirty="0" smtClean="0"/>
                        <a:t>1.0</a:t>
                      </a:r>
                      <a:endParaRPr lang="en-US" sz="1500" b="1" dirty="0"/>
                    </a:p>
                  </a:txBody>
                  <a:tcPr/>
                </a:tc>
                <a:tc>
                  <a:txBody>
                    <a:bodyPr/>
                    <a:lstStyle/>
                    <a:p>
                      <a:r>
                        <a:rPr lang="en-US" sz="1500" b="1" dirty="0" smtClean="0"/>
                        <a:t>1.7604</a:t>
                      </a:r>
                      <a:endParaRPr lang="en-US" sz="1500" b="1" dirty="0"/>
                    </a:p>
                  </a:txBody>
                  <a:tcPr/>
                </a:tc>
                <a:tc>
                  <a:txBody>
                    <a:bodyPr/>
                    <a:lstStyle/>
                    <a:p>
                      <a:r>
                        <a:rPr lang="en-US" sz="1500" b="1" dirty="0" smtClean="0"/>
                        <a:t>4.34</a:t>
                      </a:r>
                      <a:endParaRPr lang="en-US" sz="1500" b="1" dirty="0"/>
                    </a:p>
                  </a:txBody>
                  <a:tcPr/>
                </a:tc>
                <a:tc>
                  <a:txBody>
                    <a:bodyPr/>
                    <a:lstStyle/>
                    <a:p>
                      <a:r>
                        <a:rPr lang="en-US" sz="1500" b="1" dirty="0" smtClean="0"/>
                        <a:t>3.5</a:t>
                      </a:r>
                      <a:endParaRPr lang="en-US" sz="1500" b="1" dirty="0"/>
                    </a:p>
                  </a:txBody>
                  <a:tcPr/>
                </a:tc>
                <a:tc>
                  <a:txBody>
                    <a:bodyPr/>
                    <a:lstStyle/>
                    <a:p>
                      <a:r>
                        <a:rPr lang="en-US" sz="1500" b="1" dirty="0" smtClean="0"/>
                        <a:t>5.53</a:t>
                      </a:r>
                      <a:endParaRPr lang="en-US" sz="1500" b="1" dirty="0"/>
                    </a:p>
                  </a:txBody>
                  <a:tcPr/>
                </a:tc>
                <a:tc>
                  <a:txBody>
                    <a:bodyPr/>
                    <a:lstStyle/>
                    <a:p>
                      <a:r>
                        <a:rPr lang="en-US" sz="1500" b="1" dirty="0" smtClean="0"/>
                        <a:t>4.3905</a:t>
                      </a:r>
                      <a:endParaRPr lang="en-US" sz="1500" b="1" dirty="0"/>
                    </a:p>
                  </a:txBody>
                  <a:tcPr/>
                </a:tc>
              </a:tr>
              <a:tr h="370840">
                <a:tc>
                  <a:txBody>
                    <a:bodyPr/>
                    <a:lstStyle/>
                    <a:p>
                      <a:r>
                        <a:rPr lang="en-US" sz="1200" b="1" dirty="0" smtClean="0"/>
                        <a:t>Millage</a:t>
                      </a:r>
                      <a:r>
                        <a:rPr lang="en-US" sz="1200" b="1" baseline="0" dirty="0" smtClean="0"/>
                        <a:t> Revenue</a:t>
                      </a:r>
                      <a:endParaRPr lang="en-US" sz="1200" b="1" dirty="0"/>
                    </a:p>
                  </a:txBody>
                  <a:tcPr/>
                </a:tc>
                <a:tc>
                  <a:txBody>
                    <a:bodyPr/>
                    <a:lstStyle/>
                    <a:p>
                      <a:endParaRPr lang="en-US" sz="1500" b="1"/>
                    </a:p>
                  </a:txBody>
                  <a:tcPr/>
                </a:tc>
                <a:tc>
                  <a:txBody>
                    <a:bodyPr/>
                    <a:lstStyle/>
                    <a:p>
                      <a:r>
                        <a:rPr lang="en-US" sz="1500" b="1" dirty="0" smtClean="0"/>
                        <a:t>1,181,320</a:t>
                      </a:r>
                      <a:endParaRPr lang="en-US" sz="1500" b="1" dirty="0"/>
                    </a:p>
                  </a:txBody>
                  <a:tcPr/>
                </a:tc>
                <a:tc>
                  <a:txBody>
                    <a:bodyPr/>
                    <a:lstStyle/>
                    <a:p>
                      <a:r>
                        <a:rPr lang="en-US" sz="1500" b="1" dirty="0" smtClean="0"/>
                        <a:t>2,618,559</a:t>
                      </a:r>
                      <a:endParaRPr lang="en-US" sz="1500" b="1" dirty="0"/>
                    </a:p>
                  </a:txBody>
                  <a:tcPr/>
                </a:tc>
                <a:tc>
                  <a:txBody>
                    <a:bodyPr/>
                    <a:lstStyle/>
                    <a:p>
                      <a:r>
                        <a:rPr lang="en-US" sz="1500" b="1" dirty="0" smtClean="0"/>
                        <a:t>3,730,440</a:t>
                      </a:r>
                      <a:endParaRPr lang="en-US" sz="1500" b="1" dirty="0"/>
                    </a:p>
                  </a:txBody>
                  <a:tcPr/>
                </a:tc>
                <a:tc>
                  <a:txBody>
                    <a:bodyPr/>
                    <a:lstStyle/>
                    <a:p>
                      <a:r>
                        <a:rPr lang="en-US" sz="1500" b="1" dirty="0" smtClean="0"/>
                        <a:t>1,698,121</a:t>
                      </a:r>
                      <a:endParaRPr lang="en-US" sz="1500" b="1" dirty="0"/>
                    </a:p>
                  </a:txBody>
                  <a:tcPr/>
                </a:tc>
                <a:tc>
                  <a:txBody>
                    <a:bodyPr/>
                    <a:lstStyle/>
                    <a:p>
                      <a:r>
                        <a:rPr lang="en-US" sz="1500" b="1" dirty="0" smtClean="0"/>
                        <a:t>1,551,527</a:t>
                      </a:r>
                      <a:endParaRPr lang="en-US" sz="1500" b="1" dirty="0"/>
                    </a:p>
                  </a:txBody>
                  <a:tcPr/>
                </a:tc>
                <a:tc>
                  <a:txBody>
                    <a:bodyPr/>
                    <a:lstStyle/>
                    <a:p>
                      <a:r>
                        <a:rPr lang="en-US" sz="1500" b="1" dirty="0" smtClean="0"/>
                        <a:t>1,859,035</a:t>
                      </a:r>
                      <a:endParaRPr lang="en-US" sz="1500" b="1" dirty="0"/>
                    </a:p>
                  </a:txBody>
                  <a:tcPr/>
                </a:tc>
              </a:tr>
              <a:tr h="370840">
                <a:tc>
                  <a:txBody>
                    <a:bodyPr/>
                    <a:lstStyle/>
                    <a:p>
                      <a:r>
                        <a:rPr lang="en-US" sz="1200" b="1" dirty="0" smtClean="0"/>
                        <a:t>Millage Tax Base ($)</a:t>
                      </a:r>
                      <a:endParaRPr lang="en-US" sz="1200" b="1" dirty="0"/>
                    </a:p>
                  </a:txBody>
                  <a:tcPr/>
                </a:tc>
                <a:tc>
                  <a:txBody>
                    <a:bodyPr/>
                    <a:lstStyle/>
                    <a:p>
                      <a:endParaRPr lang="en-US" sz="1500" b="1"/>
                    </a:p>
                  </a:txBody>
                  <a:tcPr/>
                </a:tc>
                <a:tc>
                  <a:txBody>
                    <a:bodyPr/>
                    <a:lstStyle/>
                    <a:p>
                      <a:r>
                        <a:rPr lang="en-US" sz="1500" b="1" dirty="0" smtClean="0"/>
                        <a:t>1,181,320,000</a:t>
                      </a:r>
                      <a:endParaRPr lang="en-US" sz="1500" b="1" dirty="0"/>
                    </a:p>
                  </a:txBody>
                  <a:tcPr/>
                </a:tc>
                <a:tc>
                  <a:txBody>
                    <a:bodyPr/>
                    <a:lstStyle/>
                    <a:p>
                      <a:r>
                        <a:rPr lang="en-US" sz="1500" b="1" dirty="0" smtClean="0"/>
                        <a:t>1,487,480,000</a:t>
                      </a:r>
                      <a:endParaRPr lang="en-US" sz="1500" b="1" dirty="0"/>
                    </a:p>
                  </a:txBody>
                  <a:tcPr/>
                </a:tc>
                <a:tc>
                  <a:txBody>
                    <a:bodyPr/>
                    <a:lstStyle/>
                    <a:p>
                      <a:r>
                        <a:rPr lang="en-US" sz="1500" b="1" dirty="0" smtClean="0"/>
                        <a:t>589,548,387</a:t>
                      </a:r>
                      <a:endParaRPr lang="en-US" sz="1500" b="1" dirty="0"/>
                    </a:p>
                  </a:txBody>
                  <a:tcPr/>
                </a:tc>
                <a:tc>
                  <a:txBody>
                    <a:bodyPr/>
                    <a:lstStyle/>
                    <a:p>
                      <a:r>
                        <a:rPr lang="en-US" sz="1500" b="1" dirty="0" smtClean="0"/>
                        <a:t>485,177,428</a:t>
                      </a:r>
                      <a:endParaRPr lang="en-US" sz="1500" b="1" dirty="0"/>
                    </a:p>
                  </a:txBody>
                  <a:tcPr/>
                </a:tc>
                <a:tc>
                  <a:txBody>
                    <a:bodyPr/>
                    <a:lstStyle/>
                    <a:p>
                      <a:r>
                        <a:rPr lang="en-US" sz="1500" b="1" dirty="0" smtClean="0"/>
                        <a:t>280,565,461</a:t>
                      </a:r>
                      <a:endParaRPr lang="en-US" sz="1500" b="1" dirty="0"/>
                    </a:p>
                  </a:txBody>
                  <a:tcPr/>
                </a:tc>
                <a:tc>
                  <a:txBody>
                    <a:bodyPr/>
                    <a:lstStyle/>
                    <a:p>
                      <a:r>
                        <a:rPr lang="en-US" sz="1500" b="1" dirty="0" smtClean="0"/>
                        <a:t>423,422,161</a:t>
                      </a:r>
                      <a:endParaRPr lang="en-US" sz="1500" b="1" dirty="0"/>
                    </a:p>
                  </a:txBody>
                  <a:tcPr/>
                </a:tc>
              </a:tr>
              <a:tr h="370840">
                <a:tc>
                  <a:txBody>
                    <a:bodyPr/>
                    <a:lstStyle/>
                    <a:p>
                      <a:r>
                        <a:rPr lang="en-US" sz="1200" b="1" baseline="0" dirty="0" smtClean="0"/>
                        <a:t>Operating Costs (ex. Capital Expenditures)</a:t>
                      </a:r>
                      <a:endParaRPr lang="en-US" sz="1200" b="1" dirty="0"/>
                    </a:p>
                  </a:txBody>
                  <a:tcPr/>
                </a:tc>
                <a:tc>
                  <a:txBody>
                    <a:bodyPr/>
                    <a:lstStyle/>
                    <a:p>
                      <a:endParaRPr lang="en-US" sz="1500" b="1"/>
                    </a:p>
                  </a:txBody>
                  <a:tcPr/>
                </a:tc>
                <a:tc>
                  <a:txBody>
                    <a:bodyPr/>
                    <a:lstStyle/>
                    <a:p>
                      <a:r>
                        <a:rPr lang="en-US" sz="1500" b="1" dirty="0" smtClean="0"/>
                        <a:t>1,444,073</a:t>
                      </a:r>
                      <a:endParaRPr lang="en-US" sz="1500" b="1" dirty="0"/>
                    </a:p>
                  </a:txBody>
                  <a:tcPr/>
                </a:tc>
                <a:tc>
                  <a:txBody>
                    <a:bodyPr/>
                    <a:lstStyle/>
                    <a:p>
                      <a:r>
                        <a:rPr lang="en-US" sz="1500" b="1" dirty="0" smtClean="0"/>
                        <a:t>3,311,134</a:t>
                      </a:r>
                      <a:endParaRPr lang="en-US" sz="1500" b="1" dirty="0"/>
                    </a:p>
                  </a:txBody>
                  <a:tcPr/>
                </a:tc>
                <a:tc>
                  <a:txBody>
                    <a:bodyPr/>
                    <a:lstStyle/>
                    <a:p>
                      <a:r>
                        <a:rPr lang="en-US" sz="1500" b="1" dirty="0" smtClean="0"/>
                        <a:t>4,161,744</a:t>
                      </a:r>
                      <a:endParaRPr lang="en-US" sz="1500" b="1" dirty="0"/>
                    </a:p>
                  </a:txBody>
                  <a:tcPr/>
                </a:tc>
                <a:tc>
                  <a:txBody>
                    <a:bodyPr/>
                    <a:lstStyle/>
                    <a:p>
                      <a:r>
                        <a:rPr lang="en-US" sz="1500" b="1" dirty="0" smtClean="0"/>
                        <a:t>2,692,458</a:t>
                      </a:r>
                      <a:endParaRPr lang="en-US" sz="1500" b="1" dirty="0"/>
                    </a:p>
                  </a:txBody>
                  <a:tcPr/>
                </a:tc>
                <a:tc>
                  <a:txBody>
                    <a:bodyPr/>
                    <a:lstStyle/>
                    <a:p>
                      <a:r>
                        <a:rPr lang="en-US" sz="1500" b="1" dirty="0" smtClean="0"/>
                        <a:t>2,427,200</a:t>
                      </a:r>
                      <a:endParaRPr lang="en-US" sz="1500" b="1" dirty="0"/>
                    </a:p>
                  </a:txBody>
                  <a:tcPr/>
                </a:tc>
                <a:tc>
                  <a:txBody>
                    <a:bodyPr/>
                    <a:lstStyle/>
                    <a:p>
                      <a:r>
                        <a:rPr lang="en-US" sz="1500" b="1" dirty="0" smtClean="0"/>
                        <a:t>2,034,370</a:t>
                      </a:r>
                      <a:endParaRPr lang="en-US" sz="1500" b="1" dirty="0"/>
                    </a:p>
                  </a:txBody>
                  <a:tcPr/>
                </a:tc>
              </a:tr>
              <a:tr h="370840">
                <a:tc>
                  <a:txBody>
                    <a:bodyPr/>
                    <a:lstStyle/>
                    <a:p>
                      <a:r>
                        <a:rPr lang="en-US" sz="1200" b="1" dirty="0" smtClean="0"/>
                        <a:t>Cost / Total Runs</a:t>
                      </a:r>
                    </a:p>
                  </a:txBody>
                  <a:tcPr/>
                </a:tc>
                <a:tc>
                  <a:txBody>
                    <a:bodyPr/>
                    <a:lstStyle/>
                    <a:p>
                      <a:endParaRPr lang="en-US" sz="1500" b="1"/>
                    </a:p>
                  </a:txBody>
                  <a:tcPr/>
                </a:tc>
                <a:tc>
                  <a:txBody>
                    <a:bodyPr/>
                    <a:lstStyle/>
                    <a:p>
                      <a:endParaRPr lang="en-US" sz="1500" b="1" dirty="0"/>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r>
              <a:tr h="370840">
                <a:tc>
                  <a:txBody>
                    <a:bodyPr/>
                    <a:lstStyle/>
                    <a:p>
                      <a:r>
                        <a:rPr lang="en-US" sz="1200" b="1" dirty="0" smtClean="0"/>
                        <a:t>Cost / Fire Run</a:t>
                      </a:r>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r>
              <a:tr h="370840">
                <a:tc>
                  <a:txBody>
                    <a:bodyPr/>
                    <a:lstStyle/>
                    <a:p>
                      <a:r>
                        <a:rPr lang="en-US" sz="1200" b="1" dirty="0" smtClean="0"/>
                        <a:t>Cost / EMS Run</a:t>
                      </a:r>
                      <a:endParaRPr lang="en-US" sz="1200" b="1" dirty="0"/>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r>
              <a:tr h="370840">
                <a:tc>
                  <a:txBody>
                    <a:bodyPr/>
                    <a:lstStyle/>
                    <a:p>
                      <a:r>
                        <a:rPr lang="en-US" sz="1200" b="1" dirty="0" smtClean="0"/>
                        <a:t>Total Capital</a:t>
                      </a:r>
                      <a:r>
                        <a:rPr lang="en-US" sz="1200" b="1" baseline="0" dirty="0" smtClean="0"/>
                        <a:t> Investment (Gross)</a:t>
                      </a:r>
                      <a:endParaRPr lang="en-US" sz="1200" b="1" dirty="0"/>
                    </a:p>
                  </a:txBody>
                  <a:tcPr/>
                </a:tc>
                <a:tc>
                  <a:txBody>
                    <a:bodyPr/>
                    <a:lstStyle/>
                    <a:p>
                      <a:endParaRPr lang="en-US" sz="1500" b="1" dirty="0"/>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r>
              <a:tr h="370840">
                <a:tc>
                  <a:txBody>
                    <a:bodyPr/>
                    <a:lstStyle/>
                    <a:p>
                      <a:r>
                        <a:rPr lang="en-US" sz="1200" b="1" dirty="0" smtClean="0"/>
                        <a:t>Capital</a:t>
                      </a:r>
                      <a:r>
                        <a:rPr lang="en-US" sz="1200" b="1" baseline="0" dirty="0" smtClean="0"/>
                        <a:t> /Total Runs</a:t>
                      </a:r>
                      <a:endParaRPr lang="en-US" sz="1200" b="1" dirty="0"/>
                    </a:p>
                  </a:txBody>
                  <a:tcPr/>
                </a:tc>
                <a:tc>
                  <a:txBody>
                    <a:bodyPr/>
                    <a:lstStyle/>
                    <a:p>
                      <a:endParaRPr lang="en-US" sz="1500" b="1"/>
                    </a:p>
                  </a:txBody>
                  <a:tcPr/>
                </a:tc>
                <a:tc>
                  <a:txBody>
                    <a:bodyPr/>
                    <a:lstStyle/>
                    <a:p>
                      <a:endParaRPr lang="en-US" sz="1500" b="1" dirty="0"/>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c>
                  <a:txBody>
                    <a:bodyPr/>
                    <a:lstStyle/>
                    <a:p>
                      <a:endParaRPr lang="en-US" sz="1500" b="1" dirty="0"/>
                    </a:p>
                  </a:txBody>
                  <a:tcPr/>
                </a:tc>
              </a:tr>
              <a:tr h="370840">
                <a:tc>
                  <a:txBody>
                    <a:bodyPr/>
                    <a:lstStyle/>
                    <a:p>
                      <a:r>
                        <a:rPr lang="en-US" sz="1200" b="1" dirty="0" smtClean="0"/>
                        <a:t>Capital</a:t>
                      </a:r>
                      <a:r>
                        <a:rPr lang="en-US" sz="1200" b="1" baseline="0" dirty="0" smtClean="0"/>
                        <a:t> / Fire Run</a:t>
                      </a:r>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c>
                  <a:txBody>
                    <a:bodyPr/>
                    <a:lstStyle/>
                    <a:p>
                      <a:endParaRPr lang="en-US" sz="1500" b="1" dirty="0"/>
                    </a:p>
                  </a:txBody>
                  <a:tcPr/>
                </a:tc>
              </a:tr>
              <a:tr h="370840">
                <a:tc>
                  <a:txBody>
                    <a:bodyPr/>
                    <a:lstStyle/>
                    <a:p>
                      <a:r>
                        <a:rPr lang="en-US" sz="1200" b="1" dirty="0" smtClean="0"/>
                        <a:t>Capital / EMS Run</a:t>
                      </a:r>
                      <a:endParaRPr lang="en-US" sz="1200" b="1" dirty="0"/>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c>
                  <a:txBody>
                    <a:bodyPr/>
                    <a:lstStyle/>
                    <a:p>
                      <a:endParaRPr lang="en-US" sz="1500" b="1" dirty="0" smtClean="0"/>
                    </a:p>
                  </a:txBody>
                  <a:tcPr/>
                </a:tc>
              </a:tr>
              <a:tr h="370840">
                <a:tc>
                  <a:txBody>
                    <a:bodyPr/>
                    <a:lstStyle/>
                    <a:p>
                      <a:r>
                        <a:rPr lang="en-US" sz="1200" b="1" dirty="0" smtClean="0"/>
                        <a:t>Accrued Capital For Future Expenditures</a:t>
                      </a:r>
                      <a:endParaRPr lang="en-US" sz="1200" b="1" dirty="0"/>
                    </a:p>
                  </a:txBody>
                  <a:tcPr/>
                </a:tc>
                <a:tc>
                  <a:txBody>
                    <a:bodyPr/>
                    <a:lstStyle/>
                    <a:p>
                      <a:endParaRPr lang="en-US" sz="1500" b="1"/>
                    </a:p>
                  </a:txBody>
                  <a:tcPr/>
                </a:tc>
                <a:tc>
                  <a:txBody>
                    <a:bodyPr/>
                    <a:lstStyle/>
                    <a:p>
                      <a:endParaRPr lang="en-US" sz="1500" b="1"/>
                    </a:p>
                  </a:txBody>
                  <a:tcPr/>
                </a:tc>
                <a:tc>
                  <a:txBody>
                    <a:bodyPr/>
                    <a:lstStyle/>
                    <a:p>
                      <a:endParaRPr lang="en-US" sz="1500" b="1" dirty="0"/>
                    </a:p>
                  </a:txBody>
                  <a:tcPr/>
                </a:tc>
                <a:tc>
                  <a:txBody>
                    <a:bodyPr/>
                    <a:lstStyle/>
                    <a:p>
                      <a:endParaRPr lang="en-US" sz="1500" b="1"/>
                    </a:p>
                  </a:txBody>
                  <a:tcPr/>
                </a:tc>
                <a:tc>
                  <a:txBody>
                    <a:bodyPr/>
                    <a:lstStyle/>
                    <a:p>
                      <a:endParaRPr lang="en-US" sz="1500" b="1" dirty="0"/>
                    </a:p>
                  </a:txBody>
                  <a:tcPr/>
                </a:tc>
                <a:tc>
                  <a:txBody>
                    <a:bodyPr/>
                    <a:lstStyle/>
                    <a:p>
                      <a:endParaRPr lang="en-US" sz="1500" b="1" dirty="0"/>
                    </a:p>
                  </a:txBody>
                  <a:tcPr/>
                </a:tc>
                <a:tc>
                  <a:txBody>
                    <a:bodyPr/>
                    <a:lstStyle/>
                    <a:p>
                      <a:endParaRPr lang="en-US" sz="1500" b="1" dirty="0" smtClean="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61</a:t>
            </a:fld>
            <a:endParaRPr lang="en-US" dirty="0"/>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err="1" smtClean="0"/>
              <a:t>Peformance</a:t>
            </a:r>
            <a:r>
              <a:rPr lang="en-US" sz="2800" b="1" u="sng" dirty="0" smtClean="0"/>
              <a:t> Metrics - Fire</a:t>
            </a:r>
            <a:endParaRPr lang="en-US" sz="2800" dirty="0"/>
          </a:p>
        </p:txBody>
      </p:sp>
      <p:graphicFrame>
        <p:nvGraphicFramePr>
          <p:cNvPr id="5" name="Content Placeholder 4"/>
          <p:cNvGraphicFramePr>
            <a:graphicFrameLocks noGrp="1"/>
          </p:cNvGraphicFramePr>
          <p:nvPr>
            <p:ph idx="1"/>
          </p:nvPr>
        </p:nvGraphicFramePr>
        <p:xfrm>
          <a:off x="381000" y="1295400"/>
          <a:ext cx="8323580" cy="5130800"/>
        </p:xfrm>
        <a:graphic>
          <a:graphicData uri="http://schemas.openxmlformats.org/drawingml/2006/table">
            <a:tbl>
              <a:tblPr firstRow="1" bandRow="1">
                <a:tableStyleId>{5940675A-B579-460E-94D1-54222C63F5DA}</a:tableStyleId>
              </a:tblPr>
              <a:tblGrid>
                <a:gridCol w="19431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121920">
                <a:tc>
                  <a:txBody>
                    <a:bodyPr/>
                    <a:lstStyle/>
                    <a:p>
                      <a:pPr algn="r"/>
                      <a:r>
                        <a:rPr lang="en-US" sz="1600" b="1" dirty="0" smtClean="0"/>
                        <a:t>Data Year:</a:t>
                      </a:r>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a:t>
                      </a:r>
                      <a:r>
                        <a:rPr lang="en-US" sz="1600" b="1" baseline="0" dirty="0" smtClean="0"/>
                        <a:t> of Fire Runs (Total)</a:t>
                      </a:r>
                      <a:endParaRPr lang="en-US" sz="16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 of Fire Runs (Emergency)</a:t>
                      </a:r>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 of Fire Runs (non Emergency)</a:t>
                      </a:r>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Mutual</a:t>
                      </a:r>
                      <a:r>
                        <a:rPr lang="en-US" sz="1600" b="1" baseline="0" dirty="0" smtClean="0"/>
                        <a:t> Aid Runs (Aid Requested)</a:t>
                      </a:r>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Mutual Aid Runs (Aid Provided)</a:t>
                      </a:r>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All Other Fire Responses</a:t>
                      </a:r>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600" b="1" dirty="0" smtClean="0"/>
                        <a:t># of Fire</a:t>
                      </a:r>
                      <a:r>
                        <a:rPr lang="en-US" sz="1600" b="1" baseline="0" dirty="0" smtClean="0"/>
                        <a:t> Runs</a:t>
                      </a:r>
                      <a:r>
                        <a:rPr lang="en-US" sz="1600" b="1" dirty="0" smtClean="0"/>
                        <a:t> / 1000 Population</a:t>
                      </a:r>
                      <a:endParaRPr lang="en-US" sz="16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endParaRPr lang="en-US" sz="16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62</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err="1" smtClean="0"/>
              <a:t>Peformance</a:t>
            </a:r>
            <a:r>
              <a:rPr lang="en-US" sz="2800" b="1" u="sng" dirty="0" smtClean="0"/>
              <a:t> Metrics – Fire</a:t>
            </a:r>
            <a:br>
              <a:rPr lang="en-US" sz="2800" b="1" u="sng" dirty="0" smtClean="0"/>
            </a:br>
            <a:r>
              <a:rPr lang="en-US" sz="2800" b="1" u="sng" dirty="0" smtClean="0"/>
              <a:t>Response Time</a:t>
            </a:r>
            <a:endParaRPr lang="en-US" sz="2800" dirty="0"/>
          </a:p>
        </p:txBody>
      </p:sp>
      <p:graphicFrame>
        <p:nvGraphicFramePr>
          <p:cNvPr id="5" name="Content Placeholder 4"/>
          <p:cNvGraphicFramePr>
            <a:graphicFrameLocks noGrp="1"/>
          </p:cNvGraphicFramePr>
          <p:nvPr>
            <p:ph idx="1"/>
          </p:nvPr>
        </p:nvGraphicFramePr>
        <p:xfrm>
          <a:off x="381000" y="1524000"/>
          <a:ext cx="8323580" cy="4820920"/>
        </p:xfrm>
        <a:graphic>
          <a:graphicData uri="http://schemas.openxmlformats.org/drawingml/2006/table">
            <a:tbl>
              <a:tblPr firstRow="1" bandRow="1">
                <a:tableStyleId>{5940675A-B579-460E-94D1-54222C63F5DA}</a:tableStyleId>
              </a:tblPr>
              <a:tblGrid>
                <a:gridCol w="19431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121920">
                <a:tc>
                  <a:txBody>
                    <a:bodyPr/>
                    <a:lstStyle/>
                    <a:p>
                      <a:pPr algn="r"/>
                      <a:r>
                        <a:rPr lang="en-US" sz="1600" b="1" dirty="0" smtClean="0"/>
                        <a:t>Data Year:</a:t>
                      </a:r>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Ave. Turnout Time</a:t>
                      </a:r>
                      <a:r>
                        <a:rPr lang="en-US" sz="1400" b="1" baseline="0" dirty="0" smtClean="0"/>
                        <a:t> (sec.)</a:t>
                      </a:r>
                      <a:endParaRPr lang="en-US" sz="1400" b="1" dirty="0" smtClean="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Ave. Travel Time (sec.)</a:t>
                      </a:r>
                      <a:endParaRPr lang="en-US" sz="14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Ave. Total Response</a:t>
                      </a:r>
                      <a:r>
                        <a:rPr lang="en-US" sz="1400" b="1" baseline="0" dirty="0" smtClean="0"/>
                        <a:t> </a:t>
                      </a:r>
                      <a:r>
                        <a:rPr lang="en-US" sz="1400" b="1" dirty="0" smtClean="0"/>
                        <a:t>Time</a:t>
                      </a:r>
                      <a:r>
                        <a:rPr lang="en-US" sz="1400" b="1" baseline="0" dirty="0" smtClean="0"/>
                        <a:t> </a:t>
                      </a:r>
                      <a:endParaRPr lang="en-US" sz="14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Response</a:t>
                      </a:r>
                      <a:r>
                        <a:rPr lang="en-US" sz="1400" b="1" baseline="0" dirty="0" smtClean="0"/>
                        <a:t> Time Goal</a:t>
                      </a:r>
                    </a:p>
                    <a:p>
                      <a:pPr lvl="1">
                        <a:buFont typeface="Arial" pitchFamily="34" charset="0"/>
                        <a:buChar char="•"/>
                      </a:pPr>
                      <a:r>
                        <a:rPr lang="en-US" sz="1400" b="1" baseline="0" dirty="0" smtClean="0"/>
                        <a:t> 1</a:t>
                      </a:r>
                      <a:r>
                        <a:rPr lang="en-US" sz="1400" b="1" baseline="30000" dirty="0" smtClean="0"/>
                        <a:t>st</a:t>
                      </a:r>
                      <a:r>
                        <a:rPr lang="en-US" sz="1400" b="1" baseline="0" dirty="0" smtClean="0"/>
                        <a:t> Engine</a:t>
                      </a:r>
                    </a:p>
                    <a:p>
                      <a:pPr lvl="1">
                        <a:buFont typeface="Arial" pitchFamily="34" charset="0"/>
                        <a:buChar char="•"/>
                      </a:pPr>
                      <a:r>
                        <a:rPr lang="en-US" sz="1400" b="1" baseline="0" dirty="0" smtClean="0"/>
                        <a:t>  Full Team</a:t>
                      </a:r>
                      <a:endParaRPr lang="en-US" sz="14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a:t>
                      </a:r>
                      <a:r>
                        <a:rPr lang="en-US" sz="1400" b="1" baseline="0" dirty="0" smtClean="0"/>
                        <a:t> of Times Less Than “x” Minutes</a:t>
                      </a:r>
                      <a:endParaRPr lang="en-US" sz="14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 of Times More</a:t>
                      </a:r>
                      <a:r>
                        <a:rPr lang="en-US" sz="1400" b="1" baseline="0" dirty="0" smtClean="0"/>
                        <a:t> Than “x” Minutes</a:t>
                      </a:r>
                      <a:endParaRPr lang="en-US" sz="14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400" b="1" dirty="0" smtClean="0"/>
                        <a:t>% of Fires Controlled</a:t>
                      </a:r>
                    </a:p>
                    <a:p>
                      <a:pPr>
                        <a:buFont typeface="Arial" pitchFamily="34" charset="0"/>
                        <a:buNone/>
                      </a:pPr>
                      <a:r>
                        <a:rPr lang="en-US" sz="1400" b="1" dirty="0" smtClean="0"/>
                        <a:t> (No</a:t>
                      </a:r>
                      <a:r>
                        <a:rPr lang="en-US" sz="1400" b="1" baseline="0" dirty="0" smtClean="0"/>
                        <a:t> Spread After   1</a:t>
                      </a:r>
                      <a:r>
                        <a:rPr lang="en-US" sz="1400" b="1" baseline="30000" dirty="0" smtClean="0"/>
                        <a:t>st</a:t>
                      </a:r>
                      <a:r>
                        <a:rPr lang="en-US" sz="1400" b="1" baseline="0" dirty="0" smtClean="0"/>
                        <a:t> Engine Arrival)</a:t>
                      </a:r>
                      <a:endParaRPr lang="en-US" sz="14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63</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err="1" smtClean="0"/>
              <a:t>Peformance</a:t>
            </a:r>
            <a:r>
              <a:rPr lang="en-US" sz="2800" b="1" u="sng" dirty="0" smtClean="0"/>
              <a:t> Metrics - EMS</a:t>
            </a:r>
            <a:endParaRPr lang="en-US" sz="2800" dirty="0"/>
          </a:p>
        </p:txBody>
      </p:sp>
      <p:graphicFrame>
        <p:nvGraphicFramePr>
          <p:cNvPr id="5" name="Content Placeholder 4"/>
          <p:cNvGraphicFramePr>
            <a:graphicFrameLocks noGrp="1"/>
          </p:cNvGraphicFramePr>
          <p:nvPr>
            <p:ph idx="1"/>
          </p:nvPr>
        </p:nvGraphicFramePr>
        <p:xfrm>
          <a:off x="457200" y="1295400"/>
          <a:ext cx="8323580" cy="4947920"/>
        </p:xfrm>
        <a:graphic>
          <a:graphicData uri="http://schemas.openxmlformats.org/drawingml/2006/table">
            <a:tbl>
              <a:tblPr firstRow="1" bandRow="1">
                <a:tableStyleId>{5940675A-B579-460E-94D1-54222C63F5DA}</a:tableStyleId>
              </a:tblPr>
              <a:tblGrid>
                <a:gridCol w="19431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121920">
                <a:tc>
                  <a:txBody>
                    <a:bodyPr/>
                    <a:lstStyle/>
                    <a:p>
                      <a:pPr algn="r"/>
                      <a:r>
                        <a:rPr lang="en-US" sz="1500" b="1" dirty="0" smtClean="0"/>
                        <a:t>Data Year:</a:t>
                      </a:r>
                      <a:endParaRPr lang="en-US" sz="15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a:t>
                      </a:r>
                      <a:r>
                        <a:rPr lang="en-US" sz="1500" b="1" baseline="0" dirty="0" smtClean="0"/>
                        <a:t> of EMS Runs (Total)</a:t>
                      </a:r>
                      <a:endParaRPr lang="en-US" sz="15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 of EMS Runs ( Fire Emergency)</a:t>
                      </a:r>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 of EMS Runs (Medical</a:t>
                      </a:r>
                      <a:r>
                        <a:rPr lang="en-US" sz="1500" b="1" baseline="0" dirty="0" smtClean="0"/>
                        <a:t> Emergency</a:t>
                      </a:r>
                      <a:r>
                        <a:rPr lang="en-US" sz="1500" b="1" dirty="0" smtClean="0"/>
                        <a:t>)</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 of EMS Runs (non</a:t>
                      </a:r>
                      <a:r>
                        <a:rPr lang="en-US" sz="1500" b="1" baseline="0" dirty="0" smtClean="0"/>
                        <a:t> </a:t>
                      </a:r>
                      <a:r>
                        <a:rPr lang="en-US" sz="1500" b="1" dirty="0" smtClean="0"/>
                        <a:t>Emergency)</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Mutual</a:t>
                      </a:r>
                      <a:r>
                        <a:rPr lang="en-US" sz="1500" b="1" baseline="0" dirty="0" smtClean="0"/>
                        <a:t> Aid Runs (Aid Requested)</a:t>
                      </a:r>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Mutual Aid Runs (Aid Provided)</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 of EMS</a:t>
                      </a:r>
                      <a:r>
                        <a:rPr lang="en-US" sz="1500" b="1" baseline="0" dirty="0" smtClean="0"/>
                        <a:t> Runs</a:t>
                      </a:r>
                      <a:r>
                        <a:rPr lang="en-US" sz="1500" b="1" dirty="0" smtClean="0"/>
                        <a:t> / 1000 Population</a:t>
                      </a:r>
                      <a:endParaRPr lang="en-US" sz="15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endParaRPr lang="en-US" sz="15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64</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800" b="1" u="sng" dirty="0" smtClean="0"/>
              <a:t>Township / Municipal Profiles</a:t>
            </a:r>
            <a:br>
              <a:rPr lang="en-US" sz="2800" b="1" u="sng" dirty="0" smtClean="0"/>
            </a:br>
            <a:r>
              <a:rPr lang="en-US" sz="2800" b="1" u="sng" dirty="0" err="1" smtClean="0"/>
              <a:t>Peformance</a:t>
            </a:r>
            <a:r>
              <a:rPr lang="en-US" sz="2800" b="1" u="sng" dirty="0" smtClean="0"/>
              <a:t> Metrics – EMS</a:t>
            </a:r>
            <a:br>
              <a:rPr lang="en-US" sz="2800" b="1" u="sng" dirty="0" smtClean="0"/>
            </a:br>
            <a:r>
              <a:rPr lang="en-US" sz="2800" b="1" u="sng" dirty="0" smtClean="0"/>
              <a:t>Response Time</a:t>
            </a:r>
            <a:endParaRPr lang="en-US" sz="2800" dirty="0"/>
          </a:p>
        </p:txBody>
      </p:sp>
      <p:graphicFrame>
        <p:nvGraphicFramePr>
          <p:cNvPr id="5" name="Content Placeholder 4"/>
          <p:cNvGraphicFramePr>
            <a:graphicFrameLocks noGrp="1"/>
          </p:cNvGraphicFramePr>
          <p:nvPr>
            <p:ph idx="1"/>
          </p:nvPr>
        </p:nvGraphicFramePr>
        <p:xfrm>
          <a:off x="381000" y="1310640"/>
          <a:ext cx="8323580" cy="5176520"/>
        </p:xfrm>
        <a:graphic>
          <a:graphicData uri="http://schemas.openxmlformats.org/drawingml/2006/table">
            <a:tbl>
              <a:tblPr firstRow="1" bandRow="1">
                <a:tableStyleId>{5940675A-B579-460E-94D1-54222C63F5DA}</a:tableStyleId>
              </a:tblPr>
              <a:tblGrid>
                <a:gridCol w="1943100"/>
                <a:gridCol w="208280"/>
                <a:gridCol w="1028700"/>
                <a:gridCol w="1028700"/>
                <a:gridCol w="1028700"/>
                <a:gridCol w="1028700"/>
                <a:gridCol w="1028700"/>
                <a:gridCol w="1028700"/>
              </a:tblGrid>
              <a:tr h="370840">
                <a:tc>
                  <a:txBody>
                    <a:bodyPr/>
                    <a:lstStyle/>
                    <a:p>
                      <a:endParaRPr lang="en-US" sz="1600" b="1" dirty="0"/>
                    </a:p>
                  </a:txBody>
                  <a:tcPr/>
                </a:tc>
                <a:tc>
                  <a:txBody>
                    <a:bodyPr/>
                    <a:lstStyle/>
                    <a:p>
                      <a:endParaRPr lang="en-US" sz="16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Oakland Township</a:t>
                      </a:r>
                    </a:p>
                  </a:txBody>
                  <a:tcPr/>
                </a:tc>
                <a:tc>
                  <a:txBody>
                    <a:bodyPr/>
                    <a:lstStyle/>
                    <a:p>
                      <a:pPr algn="ctr"/>
                      <a:r>
                        <a:rPr lang="en-US" sz="1600" b="1" dirty="0" smtClean="0"/>
                        <a:t>Auburn Hills</a:t>
                      </a:r>
                      <a:endParaRPr lang="en-US" sz="1600" b="1" dirty="0"/>
                    </a:p>
                  </a:txBody>
                  <a:tcPr/>
                </a:tc>
                <a:tc>
                  <a:txBody>
                    <a:bodyPr/>
                    <a:lstStyle/>
                    <a:p>
                      <a:pPr algn="ctr"/>
                      <a:r>
                        <a:rPr lang="en-US" sz="1600" b="1" dirty="0" smtClean="0"/>
                        <a:t>Wash.</a:t>
                      </a:r>
                      <a:r>
                        <a:rPr lang="en-US" sz="1600" b="1" baseline="0" dirty="0" smtClean="0"/>
                        <a:t> Township</a:t>
                      </a:r>
                      <a:endParaRPr lang="en-US" sz="1600" b="1" dirty="0"/>
                    </a:p>
                  </a:txBody>
                  <a:tcPr/>
                </a:tc>
                <a:tc>
                  <a:txBody>
                    <a:bodyPr/>
                    <a:lstStyle/>
                    <a:p>
                      <a:pPr algn="ctr"/>
                      <a:r>
                        <a:rPr lang="en-US" sz="1600" b="1" dirty="0" smtClean="0"/>
                        <a:t>Oxford</a:t>
                      </a:r>
                      <a:endParaRPr lang="en-US" sz="1600" b="1" dirty="0"/>
                    </a:p>
                  </a:txBody>
                  <a:tcPr/>
                </a:tc>
                <a:tc>
                  <a:txBody>
                    <a:bodyPr/>
                    <a:lstStyle/>
                    <a:p>
                      <a:pPr algn="ctr"/>
                      <a:r>
                        <a:rPr lang="en-US" sz="1600" b="1" dirty="0" smtClean="0"/>
                        <a:t>Bruce</a:t>
                      </a:r>
                      <a:r>
                        <a:rPr lang="en-US" sz="1600" b="1" baseline="0" dirty="0" smtClean="0"/>
                        <a:t> / Romeo</a:t>
                      </a:r>
                      <a:endParaRPr lang="en-US" sz="1600" b="1" dirty="0"/>
                    </a:p>
                  </a:txBody>
                  <a:tcPr/>
                </a:tc>
                <a:tc>
                  <a:txBody>
                    <a:bodyPr/>
                    <a:lstStyle/>
                    <a:p>
                      <a:pPr algn="ctr"/>
                      <a:r>
                        <a:rPr lang="en-US" sz="1600" b="1" dirty="0" smtClean="0"/>
                        <a:t>Brandon Township</a:t>
                      </a:r>
                      <a:endParaRPr lang="en-US" sz="1600" b="1" dirty="0"/>
                    </a:p>
                  </a:txBody>
                  <a:tcPr/>
                </a:tc>
              </a:tr>
              <a:tr h="121920">
                <a:tc>
                  <a:txBody>
                    <a:bodyPr/>
                    <a:lstStyle/>
                    <a:p>
                      <a:pPr algn="r"/>
                      <a:r>
                        <a:rPr lang="en-US" sz="1500" b="1" dirty="0" smtClean="0"/>
                        <a:t>Data Year:</a:t>
                      </a:r>
                      <a:endParaRPr lang="en-US" sz="15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Ave. Turnout Time</a:t>
                      </a:r>
                      <a:r>
                        <a:rPr lang="en-US" sz="1500" b="1" baseline="0" dirty="0" smtClean="0"/>
                        <a:t> (sec.)</a:t>
                      </a:r>
                      <a:endParaRPr lang="en-US" sz="1500" b="1" dirty="0" smtClean="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Ave. Travel Time (sec.)</a:t>
                      </a:r>
                      <a:endParaRPr lang="en-US" sz="15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Ave. Total Response</a:t>
                      </a:r>
                      <a:r>
                        <a:rPr lang="en-US" sz="1500" b="1" baseline="0" dirty="0" smtClean="0"/>
                        <a:t> </a:t>
                      </a:r>
                      <a:r>
                        <a:rPr lang="en-US" sz="1500" b="1" dirty="0" smtClean="0"/>
                        <a:t>Time (sec.)</a:t>
                      </a:r>
                      <a:r>
                        <a:rPr lang="en-US" sz="1500" b="1" baseline="0" dirty="0" smtClean="0"/>
                        <a:t> </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Response</a:t>
                      </a:r>
                      <a:r>
                        <a:rPr lang="en-US" sz="1500" b="1" baseline="0" dirty="0" smtClean="0"/>
                        <a:t> Time Goal</a:t>
                      </a:r>
                    </a:p>
                    <a:p>
                      <a:pPr lvl="1">
                        <a:buFont typeface="Arial" pitchFamily="34" charset="0"/>
                        <a:buChar char="•"/>
                      </a:pPr>
                      <a:r>
                        <a:rPr lang="en-US" sz="1500" b="1" baseline="0" dirty="0" smtClean="0"/>
                        <a:t>  1</a:t>
                      </a:r>
                      <a:r>
                        <a:rPr lang="en-US" sz="1500" b="1" baseline="30000" dirty="0" smtClean="0"/>
                        <a:t>st</a:t>
                      </a:r>
                      <a:r>
                        <a:rPr lang="en-US" sz="1500" b="1" baseline="0" dirty="0" smtClean="0"/>
                        <a:t> Unit</a:t>
                      </a:r>
                    </a:p>
                    <a:p>
                      <a:pPr lvl="1">
                        <a:buFont typeface="Arial" pitchFamily="34" charset="0"/>
                        <a:buChar char="•"/>
                      </a:pPr>
                      <a:r>
                        <a:rPr lang="en-US" sz="1500" b="1" baseline="0" dirty="0" smtClean="0"/>
                        <a:t>  Full Team</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a:t>
                      </a:r>
                      <a:r>
                        <a:rPr lang="en-US" sz="1500" b="1" baseline="0" dirty="0" smtClean="0"/>
                        <a:t> of Times Less Than “x” Minutes</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 of Times More</a:t>
                      </a:r>
                      <a:r>
                        <a:rPr lang="en-US" sz="1500" b="1" baseline="0" dirty="0" smtClean="0"/>
                        <a:t> Than “x” Minutes</a:t>
                      </a:r>
                      <a:endParaRPr lang="en-US" sz="15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Transport</a:t>
                      </a:r>
                      <a:r>
                        <a:rPr lang="en-US" sz="1500" b="1" baseline="0" dirty="0" smtClean="0"/>
                        <a:t> Time (sec.) </a:t>
                      </a:r>
                      <a:endParaRPr lang="en-US" sz="1500" b="1" dirty="0"/>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r>
              <a:tr h="370840">
                <a:tc>
                  <a:txBody>
                    <a:bodyPr/>
                    <a:lstStyle/>
                    <a:p>
                      <a:r>
                        <a:rPr lang="en-US" sz="1500" b="1" dirty="0" smtClean="0"/>
                        <a:t>Hospital Offload Time (sec.)</a:t>
                      </a:r>
                      <a:endParaRPr lang="en-US" sz="1500" b="1" dirty="0"/>
                    </a:p>
                  </a:txBody>
                  <a:tcPr/>
                </a:tc>
                <a:tc>
                  <a:txBody>
                    <a:bodyPr/>
                    <a:lstStyle/>
                    <a:p>
                      <a:endParaRPr lang="en-US" sz="1600" b="1"/>
                    </a:p>
                  </a:txBody>
                  <a:tcPr/>
                </a:tc>
                <a:tc>
                  <a:txBody>
                    <a:bodyPr/>
                    <a:lstStyle/>
                    <a:p>
                      <a:endParaRPr lang="en-US" sz="1600" b="1" dirty="0"/>
                    </a:p>
                  </a:txBody>
                  <a:tcPr/>
                </a:tc>
                <a:tc>
                  <a:txBody>
                    <a:bodyPr/>
                    <a:lstStyle/>
                    <a:p>
                      <a:endParaRPr lang="en-US" sz="1600" b="1"/>
                    </a:p>
                  </a:txBody>
                  <a:tcPr/>
                </a:tc>
                <a:tc>
                  <a:txBody>
                    <a:bodyPr/>
                    <a:lstStyle/>
                    <a:p>
                      <a:endParaRPr lang="en-US" sz="1600" b="1"/>
                    </a:p>
                  </a:txBody>
                  <a:tcPr/>
                </a:tc>
                <a:tc>
                  <a:txBody>
                    <a:bodyPr/>
                    <a:lstStyle/>
                    <a:p>
                      <a:endParaRPr lang="en-US" sz="1600" b="1" dirty="0"/>
                    </a:p>
                  </a:txBody>
                  <a:tcPr/>
                </a:tc>
                <a:tc>
                  <a:txBody>
                    <a:bodyPr/>
                    <a:lstStyle/>
                    <a:p>
                      <a:endParaRPr lang="en-US" sz="1600" b="1" dirty="0"/>
                    </a:p>
                  </a:txBody>
                  <a:tcPr/>
                </a:tc>
                <a:tc>
                  <a:txBody>
                    <a:bodyPr/>
                    <a:lstStyle/>
                    <a:p>
                      <a:endParaRPr lang="en-US" sz="1600" b="1" dirty="0"/>
                    </a:p>
                  </a:txBody>
                  <a:tcPr/>
                </a:tc>
              </a:tr>
            </a:tbl>
          </a:graphicData>
        </a:graphic>
      </p:graphicFrame>
      <p:sp>
        <p:nvSpPr>
          <p:cNvPr id="4" name="Slide Number Placeholder 3"/>
          <p:cNvSpPr>
            <a:spLocks noGrp="1"/>
          </p:cNvSpPr>
          <p:nvPr>
            <p:ph type="sldNum" sz="quarter" idx="12"/>
          </p:nvPr>
        </p:nvSpPr>
        <p:spPr/>
        <p:txBody>
          <a:bodyPr/>
          <a:lstStyle/>
          <a:p>
            <a:fld id="{0E29C6CF-C142-477D-BADE-5E4DB9AA98E7}" type="slidenum">
              <a:rPr lang="en-US" smtClean="0"/>
              <a:pPr/>
              <a:t>65</a:t>
            </a:fld>
            <a:endParaRPr lang="en-US"/>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t>OTFD Performance Data Analysis</a:t>
            </a:r>
            <a:endParaRPr lang="en-US" sz="2800" b="1" dirty="0"/>
          </a:p>
        </p:txBody>
      </p:sp>
      <p:sp>
        <p:nvSpPr>
          <p:cNvPr id="3" name="Content Placeholder 2"/>
          <p:cNvSpPr>
            <a:spLocks noGrp="1"/>
          </p:cNvSpPr>
          <p:nvPr>
            <p:ph idx="1"/>
          </p:nvPr>
        </p:nvSpPr>
        <p:spPr>
          <a:xfrm>
            <a:off x="457200" y="1219200"/>
            <a:ext cx="8229600" cy="4525963"/>
          </a:xfrm>
        </p:spPr>
        <p:txBody>
          <a:bodyPr>
            <a:normAutofit/>
          </a:bodyPr>
          <a:lstStyle/>
          <a:p>
            <a:r>
              <a:rPr lang="en-US" sz="2400" b="1" dirty="0" smtClean="0"/>
              <a:t>Graph Fire &amp; EMS Run Data by Year, Week*, Daily*</a:t>
            </a:r>
          </a:p>
          <a:p>
            <a:pPr lvl="1"/>
            <a:r>
              <a:rPr lang="en-US" sz="2000" b="1" dirty="0" smtClean="0"/>
              <a:t>Fire: Total, Emergency , Non Emergency</a:t>
            </a:r>
          </a:p>
          <a:p>
            <a:pPr lvl="1"/>
            <a:r>
              <a:rPr lang="en-US" sz="2000" b="1" dirty="0" smtClean="0"/>
              <a:t>EMS: Total, Fire, Medical, Non Emergency</a:t>
            </a:r>
          </a:p>
          <a:p>
            <a:pPr lvl="1"/>
            <a:r>
              <a:rPr lang="en-US" sz="2000" b="1" dirty="0" smtClean="0"/>
              <a:t>Stratify Week &amp; Daily Data For 7am – 7pm, 7pm – 7am, M-F &amp; S-S</a:t>
            </a:r>
          </a:p>
          <a:p>
            <a:r>
              <a:rPr lang="en-US" sz="2400" b="1" dirty="0" smtClean="0"/>
              <a:t>Graph Fire &amp; EMS Response Time by Year, Week*, Daily*</a:t>
            </a:r>
          </a:p>
          <a:p>
            <a:pPr lvl="1"/>
            <a:r>
              <a:rPr lang="en-US" sz="2000" b="1" dirty="0" smtClean="0"/>
              <a:t>Fire:  Total, Turnout, Travel</a:t>
            </a:r>
          </a:p>
          <a:p>
            <a:pPr lvl="1"/>
            <a:r>
              <a:rPr lang="en-US" sz="2000" b="1" dirty="0" smtClean="0"/>
              <a:t>EMS:  Total, Turnout, Travel, Transport, Hospital Offload Time</a:t>
            </a:r>
          </a:p>
          <a:p>
            <a:pPr lvl="1"/>
            <a:r>
              <a:rPr lang="en-US" sz="2000" b="1" dirty="0" smtClean="0"/>
              <a:t>Stratify Week &amp; Daily Data For 7am – 7pm, 7pm – 7am, M-F &amp; S-S</a:t>
            </a:r>
          </a:p>
          <a:p>
            <a:pPr lvl="1"/>
            <a:endParaRPr lang="en-US" sz="2000" b="1" dirty="0"/>
          </a:p>
        </p:txBody>
      </p:sp>
      <p:sp>
        <p:nvSpPr>
          <p:cNvPr id="4" name="Slide Number Placeholder 3"/>
          <p:cNvSpPr>
            <a:spLocks noGrp="1"/>
          </p:cNvSpPr>
          <p:nvPr>
            <p:ph type="sldNum" sz="quarter" idx="12"/>
          </p:nvPr>
        </p:nvSpPr>
        <p:spPr/>
        <p:txBody>
          <a:bodyPr/>
          <a:lstStyle/>
          <a:p>
            <a:fld id="{0E29C6CF-C142-477D-BADE-5E4DB9AA98E7}" type="slidenum">
              <a:rPr lang="en-US" smtClean="0"/>
              <a:pPr/>
              <a:t>66</a:t>
            </a:fld>
            <a:endParaRPr lang="en-US"/>
          </a:p>
        </p:txBody>
      </p:sp>
      <p:sp>
        <p:nvSpPr>
          <p:cNvPr id="5" name="TextBox 4"/>
          <p:cNvSpPr txBox="1"/>
          <p:nvPr/>
        </p:nvSpPr>
        <p:spPr>
          <a:xfrm>
            <a:off x="533400" y="6096000"/>
            <a:ext cx="4887172" cy="369332"/>
          </a:xfrm>
          <a:prstGeom prst="rect">
            <a:avLst/>
          </a:prstGeom>
          <a:noFill/>
        </p:spPr>
        <p:txBody>
          <a:bodyPr wrap="none" rtlCol="0">
            <a:spAutoFit/>
          </a:bodyPr>
          <a:lstStyle/>
          <a:p>
            <a:r>
              <a:rPr lang="en-US" dirty="0" smtClean="0"/>
              <a:t>*  </a:t>
            </a:r>
            <a:r>
              <a:rPr lang="en-US" b="1" dirty="0" smtClean="0"/>
              <a:t>Week and Daily Data For Most Recent Full Year</a:t>
            </a:r>
            <a:endParaRPr lang="en-US" dirty="0"/>
          </a:p>
        </p:txBody>
      </p:sp>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67</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304800" y="228600"/>
            <a:ext cx="8305800" cy="6229350"/>
          </a:xfrm>
          <a:prstGeom prst="rect">
            <a:avLst/>
          </a:prstGeom>
          <a:noFill/>
          <a:ln w="38100">
            <a:solidFill>
              <a:schemeClr val="tx1"/>
            </a:solidFill>
            <a:miter lim="800000"/>
            <a:headEnd/>
            <a:tailEnd/>
          </a:ln>
        </p:spPr>
      </p:pic>
      <p:sp>
        <p:nvSpPr>
          <p:cNvPr id="6" name="Oval 5"/>
          <p:cNvSpPr/>
          <p:nvPr/>
        </p:nvSpPr>
        <p:spPr>
          <a:xfrm>
            <a:off x="2971800" y="914400"/>
            <a:ext cx="2819400" cy="30480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600200" y="3124200"/>
            <a:ext cx="2819400" cy="29718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524000" y="3200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8" name="Oval 7"/>
          <p:cNvSpPr/>
          <p:nvPr/>
        </p:nvSpPr>
        <p:spPr>
          <a:xfrm>
            <a:off x="3200400" y="4724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2438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2400" y="1676400"/>
            <a:ext cx="2819400" cy="304800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1" name="TextBox 10"/>
          <p:cNvSpPr txBox="1"/>
          <p:nvPr/>
        </p:nvSpPr>
        <p:spPr>
          <a:xfrm>
            <a:off x="304800" y="304800"/>
            <a:ext cx="3212611" cy="738664"/>
          </a:xfrm>
          <a:prstGeom prst="rect">
            <a:avLst/>
          </a:prstGeom>
          <a:noFill/>
        </p:spPr>
        <p:txBody>
          <a:bodyPr wrap="none" rtlCol="0">
            <a:spAutoFit/>
          </a:bodyPr>
          <a:lstStyle/>
          <a:p>
            <a:r>
              <a:rPr lang="en-US" sz="1400" b="1" dirty="0" smtClean="0">
                <a:solidFill>
                  <a:srgbClr val="FF0000"/>
                </a:solidFill>
              </a:rPr>
              <a:t>ISO Benchmark Travel Distance </a:t>
            </a:r>
          </a:p>
          <a:p>
            <a:r>
              <a:rPr lang="en-US" sz="1400" b="1" dirty="0" smtClean="0">
                <a:solidFill>
                  <a:srgbClr val="FF0000"/>
                </a:solidFill>
              </a:rPr>
              <a:t>3.2 </a:t>
            </a:r>
            <a:r>
              <a:rPr lang="en-US" sz="1400" b="1" dirty="0" err="1" smtClean="0">
                <a:solidFill>
                  <a:srgbClr val="FF0000"/>
                </a:solidFill>
              </a:rPr>
              <a:t>mins</a:t>
            </a:r>
            <a:r>
              <a:rPr lang="en-US" sz="1400" b="1" dirty="0" smtClean="0">
                <a:solidFill>
                  <a:srgbClr val="FF0000"/>
                </a:solidFill>
              </a:rPr>
              <a:t>.  For 1st Engine Company</a:t>
            </a:r>
          </a:p>
          <a:p>
            <a:r>
              <a:rPr lang="en-US" sz="1400" b="1" dirty="0" smtClean="0">
                <a:solidFill>
                  <a:srgbClr val="FF0000"/>
                </a:solidFill>
              </a:rPr>
              <a:t>Travel Time = 0.65 + 1.7 x Distance Travel</a:t>
            </a:r>
          </a:p>
        </p:txBody>
      </p:sp>
      <p:sp>
        <p:nvSpPr>
          <p:cNvPr id="12" name="Footer Placeholder 11"/>
          <p:cNvSpPr>
            <a:spLocks noGrp="1"/>
          </p:cNvSpPr>
          <p:nvPr>
            <p:ph type="ftr" sz="quarter" idx="11"/>
          </p:nvPr>
        </p:nvSpPr>
        <p:spPr/>
        <p:txBody>
          <a:bodyPr/>
          <a:lstStyle/>
          <a:p>
            <a:r>
              <a:rPr lang="en-US" smtClean="0"/>
              <a:t>DRAFT</a:t>
            </a:r>
            <a:endParaRPr lang="en-US"/>
          </a:p>
        </p:txBody>
      </p:sp>
      <p:sp>
        <p:nvSpPr>
          <p:cNvPr id="13" name="Rectangle 12"/>
          <p:cNvSpPr/>
          <p:nvPr/>
        </p:nvSpPr>
        <p:spPr>
          <a:xfrm>
            <a:off x="609600" y="4419600"/>
            <a:ext cx="2514600" cy="18288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           40% Of Runs</a:t>
            </a:r>
            <a:endParaRPr lang="en-US" b="1" dirty="0">
              <a:solidFill>
                <a:srgbClr val="FF0000"/>
              </a:solidFill>
            </a:endParaRPr>
          </a:p>
        </p:txBody>
      </p:sp>
      <p:sp>
        <p:nvSpPr>
          <p:cNvPr id="14" name="Rectangle 13"/>
          <p:cNvSpPr/>
          <p:nvPr/>
        </p:nvSpPr>
        <p:spPr>
          <a:xfrm>
            <a:off x="609600" y="34290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438400" y="6858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886200" y="990600"/>
            <a:ext cx="1358064" cy="369332"/>
          </a:xfrm>
          <a:prstGeom prst="rect">
            <a:avLst/>
          </a:prstGeom>
        </p:spPr>
        <p:txBody>
          <a:bodyPr wrap="none">
            <a:spAutoFit/>
          </a:bodyPr>
          <a:lstStyle/>
          <a:p>
            <a:r>
              <a:rPr lang="en-US" b="1" dirty="0" smtClean="0">
                <a:solidFill>
                  <a:srgbClr val="FF0000"/>
                </a:solidFill>
              </a:rPr>
              <a:t>15% of Runs</a:t>
            </a:r>
            <a:endParaRPr lang="en-US" b="1" dirty="0">
              <a:solidFill>
                <a:srgbClr val="FF0000"/>
              </a:solidFill>
            </a:endParaRPr>
          </a:p>
        </p:txBody>
      </p:sp>
      <p:cxnSp>
        <p:nvCxnSpPr>
          <p:cNvPr id="18" name="Straight Arrow Connector 17"/>
          <p:cNvCxnSpPr/>
          <p:nvPr/>
        </p:nvCxnSpPr>
        <p:spPr>
          <a:xfrm flipH="1">
            <a:off x="2971800" y="1219200"/>
            <a:ext cx="838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68</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304800" y="228600"/>
            <a:ext cx="8305800" cy="6229350"/>
          </a:xfrm>
          <a:prstGeom prst="rect">
            <a:avLst/>
          </a:prstGeom>
          <a:noFill/>
          <a:ln w="38100">
            <a:solidFill>
              <a:schemeClr val="tx1"/>
            </a:solidFill>
            <a:miter lim="800000"/>
            <a:headEnd/>
            <a:tailEnd/>
          </a:ln>
        </p:spPr>
      </p:pic>
      <p:sp>
        <p:nvSpPr>
          <p:cNvPr id="6" name="Oval 5"/>
          <p:cNvSpPr/>
          <p:nvPr/>
        </p:nvSpPr>
        <p:spPr>
          <a:xfrm>
            <a:off x="2286000" y="381000"/>
            <a:ext cx="3886200" cy="41910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143000" y="2590800"/>
            <a:ext cx="4038600" cy="40386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524000" y="3200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8" name="Oval 7"/>
          <p:cNvSpPr/>
          <p:nvPr/>
        </p:nvSpPr>
        <p:spPr>
          <a:xfrm>
            <a:off x="3200400" y="4724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2438400"/>
            <a:ext cx="76200" cy="76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6200" y="1295400"/>
            <a:ext cx="3581400" cy="396240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04800" y="304800"/>
            <a:ext cx="3212611" cy="738664"/>
          </a:xfrm>
          <a:prstGeom prst="rect">
            <a:avLst/>
          </a:prstGeom>
          <a:noFill/>
        </p:spPr>
        <p:txBody>
          <a:bodyPr wrap="none" rtlCol="0">
            <a:spAutoFit/>
          </a:bodyPr>
          <a:lstStyle/>
          <a:p>
            <a:r>
              <a:rPr lang="en-US" sz="1400" b="1" dirty="0" smtClean="0">
                <a:solidFill>
                  <a:srgbClr val="FF0000"/>
                </a:solidFill>
              </a:rPr>
              <a:t>NFPA 1710 Benchmark Travel Distance </a:t>
            </a:r>
          </a:p>
          <a:p>
            <a:r>
              <a:rPr lang="en-US" sz="1400" b="1" dirty="0" smtClean="0">
                <a:solidFill>
                  <a:srgbClr val="FF0000"/>
                </a:solidFill>
              </a:rPr>
              <a:t>4 </a:t>
            </a:r>
            <a:r>
              <a:rPr lang="en-US" sz="1400" b="1" dirty="0" err="1" smtClean="0">
                <a:solidFill>
                  <a:srgbClr val="FF0000"/>
                </a:solidFill>
              </a:rPr>
              <a:t>mins</a:t>
            </a:r>
            <a:r>
              <a:rPr lang="en-US" sz="1400" b="1" dirty="0" smtClean="0">
                <a:solidFill>
                  <a:srgbClr val="FF0000"/>
                </a:solidFill>
              </a:rPr>
              <a:t>.  For 1st Engine Company</a:t>
            </a:r>
          </a:p>
          <a:p>
            <a:r>
              <a:rPr lang="en-US" sz="1400" b="1" dirty="0" smtClean="0">
                <a:solidFill>
                  <a:srgbClr val="FF0000"/>
                </a:solidFill>
              </a:rPr>
              <a:t>Travel Time = 0.65 + 1.7 x Distance Travel</a:t>
            </a:r>
          </a:p>
        </p:txBody>
      </p:sp>
      <p:sp>
        <p:nvSpPr>
          <p:cNvPr id="12" name="Footer Placeholder 11"/>
          <p:cNvSpPr>
            <a:spLocks noGrp="1"/>
          </p:cNvSpPr>
          <p:nvPr>
            <p:ph type="ftr" sz="quarter" idx="11"/>
          </p:nvPr>
        </p:nvSpPr>
        <p:spPr/>
        <p:txBody>
          <a:bodyPr/>
          <a:lstStyle/>
          <a:p>
            <a:r>
              <a:rPr lang="en-US" smtClean="0"/>
              <a:t>DRAFT</a:t>
            </a:r>
            <a:endParaRPr lang="en-US"/>
          </a:p>
        </p:txBody>
      </p:sp>
      <p:sp>
        <p:nvSpPr>
          <p:cNvPr id="13" name="Rectangle 12"/>
          <p:cNvSpPr/>
          <p:nvPr/>
        </p:nvSpPr>
        <p:spPr>
          <a:xfrm>
            <a:off x="609600" y="4419600"/>
            <a:ext cx="2514600" cy="18288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           40% Of Runs</a:t>
            </a:r>
            <a:endParaRPr lang="en-US" b="1" dirty="0">
              <a:solidFill>
                <a:srgbClr val="FF0000"/>
              </a:solidFill>
            </a:endParaRPr>
          </a:p>
        </p:txBody>
      </p:sp>
      <p:sp>
        <p:nvSpPr>
          <p:cNvPr id="14" name="Rectangle 13"/>
          <p:cNvSpPr/>
          <p:nvPr/>
        </p:nvSpPr>
        <p:spPr>
          <a:xfrm>
            <a:off x="609600" y="3429000"/>
            <a:ext cx="9144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362200" y="609600"/>
            <a:ext cx="990600" cy="990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810000" y="914400"/>
            <a:ext cx="1358064" cy="369332"/>
          </a:xfrm>
          <a:prstGeom prst="rect">
            <a:avLst/>
          </a:prstGeom>
        </p:spPr>
        <p:txBody>
          <a:bodyPr wrap="none">
            <a:spAutoFit/>
          </a:bodyPr>
          <a:lstStyle/>
          <a:p>
            <a:r>
              <a:rPr lang="en-US" b="1" dirty="0" smtClean="0">
                <a:solidFill>
                  <a:srgbClr val="FF0000"/>
                </a:solidFill>
              </a:rPr>
              <a:t>15% of Runs</a:t>
            </a:r>
            <a:endParaRPr lang="en-US" b="1" dirty="0">
              <a:solidFill>
                <a:srgbClr val="FF0000"/>
              </a:solidFill>
            </a:endParaRPr>
          </a:p>
        </p:txBody>
      </p:sp>
      <p:cxnSp>
        <p:nvCxnSpPr>
          <p:cNvPr id="18" name="Straight Arrow Connector 17"/>
          <p:cNvCxnSpPr>
            <a:stCxn id="16" idx="1"/>
          </p:cNvCxnSpPr>
          <p:nvPr/>
        </p:nvCxnSpPr>
        <p:spPr>
          <a:xfrm flipH="1" flipV="1">
            <a:off x="3124200" y="1066800"/>
            <a:ext cx="685800" cy="3226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sz="4800" b="1" dirty="0" smtClean="0"/>
              <a:t>Capital &amp; Financial </a:t>
            </a:r>
          </a:p>
          <a:p>
            <a:pPr algn="ctr">
              <a:buNone/>
            </a:pPr>
            <a:r>
              <a:rPr lang="en-US" sz="4800" b="1" dirty="0" smtClean="0"/>
              <a:t>Data</a:t>
            </a:r>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70</a:t>
            </a:fld>
            <a:endParaRPr lang="en-US"/>
          </a:p>
        </p:txBody>
      </p:sp>
      <p:pic>
        <p:nvPicPr>
          <p:cNvPr id="7170" name="Picture 2"/>
          <p:cNvPicPr>
            <a:picLocks noChangeAspect="1" noChangeArrowheads="1"/>
          </p:cNvPicPr>
          <p:nvPr/>
        </p:nvPicPr>
        <p:blipFill>
          <a:blip r:embed="rId2" cstate="print"/>
          <a:srcRect/>
          <a:stretch>
            <a:fillRect/>
          </a:stretch>
        </p:blipFill>
        <p:spPr bwMode="auto">
          <a:xfrm>
            <a:off x="1600200" y="762000"/>
            <a:ext cx="5762625" cy="5792198"/>
          </a:xfrm>
          <a:prstGeom prst="rect">
            <a:avLst/>
          </a:prstGeom>
          <a:noFill/>
          <a:ln w="9525">
            <a:noFill/>
            <a:miter lim="800000"/>
            <a:headEnd/>
            <a:tailEnd/>
          </a:ln>
        </p:spPr>
      </p:pic>
      <p:sp>
        <p:nvSpPr>
          <p:cNvPr id="4" name="TextBox 3"/>
          <p:cNvSpPr txBox="1"/>
          <p:nvPr/>
        </p:nvSpPr>
        <p:spPr>
          <a:xfrm>
            <a:off x="3733800" y="228600"/>
            <a:ext cx="2499210" cy="461665"/>
          </a:xfrm>
          <a:prstGeom prst="rect">
            <a:avLst/>
          </a:prstGeom>
          <a:noFill/>
        </p:spPr>
        <p:txBody>
          <a:bodyPr wrap="none" rtlCol="0">
            <a:spAutoFit/>
          </a:bodyPr>
          <a:lstStyle/>
          <a:p>
            <a:r>
              <a:rPr lang="en-US" sz="2400" b="1" u="sng" dirty="0" smtClean="0"/>
              <a:t>OTFD Fixed Assets</a:t>
            </a:r>
            <a:endParaRPr lang="en-US" sz="2400" b="1" u="sng" dirty="0"/>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71</a:t>
            </a:fld>
            <a:endParaRPr lang="en-US"/>
          </a:p>
        </p:txBody>
      </p:sp>
      <p:sp>
        <p:nvSpPr>
          <p:cNvPr id="3" name="TextBox 2"/>
          <p:cNvSpPr txBox="1"/>
          <p:nvPr/>
        </p:nvSpPr>
        <p:spPr>
          <a:xfrm>
            <a:off x="3276600" y="228600"/>
            <a:ext cx="2499210" cy="461665"/>
          </a:xfrm>
          <a:prstGeom prst="rect">
            <a:avLst/>
          </a:prstGeom>
          <a:noFill/>
        </p:spPr>
        <p:txBody>
          <a:bodyPr wrap="none" rtlCol="0">
            <a:spAutoFit/>
          </a:bodyPr>
          <a:lstStyle/>
          <a:p>
            <a:r>
              <a:rPr lang="en-US" sz="2400" b="1" u="sng" dirty="0" smtClean="0"/>
              <a:t>OTFD Fixed Assets</a:t>
            </a:r>
            <a:endParaRPr lang="en-US" sz="2400" b="1" u="sng" dirty="0"/>
          </a:p>
        </p:txBody>
      </p:sp>
      <p:pic>
        <p:nvPicPr>
          <p:cNvPr id="8194" name="Picture 2"/>
          <p:cNvPicPr>
            <a:picLocks noChangeAspect="1" noChangeArrowheads="1"/>
          </p:cNvPicPr>
          <p:nvPr/>
        </p:nvPicPr>
        <p:blipFill>
          <a:blip r:embed="rId2" cstate="print"/>
          <a:srcRect/>
          <a:stretch>
            <a:fillRect/>
          </a:stretch>
        </p:blipFill>
        <p:spPr bwMode="auto">
          <a:xfrm>
            <a:off x="1752600" y="838200"/>
            <a:ext cx="5141911" cy="591688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72</a:t>
            </a:fld>
            <a:endParaRPr lang="en-US"/>
          </a:p>
        </p:txBody>
      </p:sp>
      <p:sp>
        <p:nvSpPr>
          <p:cNvPr id="3" name="TextBox 2"/>
          <p:cNvSpPr txBox="1"/>
          <p:nvPr/>
        </p:nvSpPr>
        <p:spPr>
          <a:xfrm>
            <a:off x="3124200" y="304800"/>
            <a:ext cx="2499210" cy="830997"/>
          </a:xfrm>
          <a:prstGeom prst="rect">
            <a:avLst/>
          </a:prstGeom>
          <a:noFill/>
        </p:spPr>
        <p:txBody>
          <a:bodyPr wrap="none" rtlCol="0">
            <a:spAutoFit/>
          </a:bodyPr>
          <a:lstStyle/>
          <a:p>
            <a:r>
              <a:rPr lang="en-US" sz="2400" b="1" u="sng" dirty="0" smtClean="0"/>
              <a:t>OTFD Fixed Assets</a:t>
            </a:r>
          </a:p>
          <a:p>
            <a:endParaRPr lang="en-US" sz="2400" dirty="0"/>
          </a:p>
        </p:txBody>
      </p:sp>
      <p:pic>
        <p:nvPicPr>
          <p:cNvPr id="10242" name="Picture 2"/>
          <p:cNvPicPr>
            <a:picLocks noChangeAspect="1" noChangeArrowheads="1"/>
          </p:cNvPicPr>
          <p:nvPr/>
        </p:nvPicPr>
        <p:blipFill>
          <a:blip r:embed="rId2" cstate="print"/>
          <a:srcRect/>
          <a:stretch>
            <a:fillRect/>
          </a:stretch>
        </p:blipFill>
        <p:spPr bwMode="auto">
          <a:xfrm>
            <a:off x="1295400" y="957262"/>
            <a:ext cx="6052038" cy="5900738"/>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73</a:t>
            </a:fld>
            <a:endParaRPr lang="en-US"/>
          </a:p>
        </p:txBody>
      </p:sp>
      <p:sp>
        <p:nvSpPr>
          <p:cNvPr id="3" name="TextBox 2"/>
          <p:cNvSpPr txBox="1"/>
          <p:nvPr/>
        </p:nvSpPr>
        <p:spPr>
          <a:xfrm>
            <a:off x="3276600" y="381000"/>
            <a:ext cx="2499210" cy="461665"/>
          </a:xfrm>
          <a:prstGeom prst="rect">
            <a:avLst/>
          </a:prstGeom>
          <a:noFill/>
        </p:spPr>
        <p:txBody>
          <a:bodyPr wrap="none" rtlCol="0">
            <a:spAutoFit/>
          </a:bodyPr>
          <a:lstStyle/>
          <a:p>
            <a:r>
              <a:rPr lang="en-US" sz="2400" b="1" u="sng" dirty="0" smtClean="0"/>
              <a:t>OTFD Fixed Assets</a:t>
            </a:r>
            <a:endParaRPr lang="en-US" sz="2400" b="1" u="sng" dirty="0"/>
          </a:p>
        </p:txBody>
      </p:sp>
      <p:pic>
        <p:nvPicPr>
          <p:cNvPr id="5" name="Picture 2"/>
          <p:cNvPicPr>
            <a:picLocks noChangeAspect="1" noChangeArrowheads="1"/>
          </p:cNvPicPr>
          <p:nvPr/>
        </p:nvPicPr>
        <p:blipFill>
          <a:blip r:embed="rId2" cstate="print"/>
          <a:srcRect/>
          <a:stretch>
            <a:fillRect/>
          </a:stretch>
        </p:blipFill>
        <p:spPr bwMode="auto">
          <a:xfrm>
            <a:off x="1447800" y="1143001"/>
            <a:ext cx="5827711" cy="5715000"/>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74</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533400" y="304801"/>
            <a:ext cx="7848600" cy="6102108"/>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75</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914400" y="381000"/>
            <a:ext cx="7772399" cy="5988394"/>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76</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228600" y="304800"/>
            <a:ext cx="8740639" cy="556260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E29C6CF-C142-477D-BADE-5E4DB9AA98E7}" type="slidenum">
              <a:rPr lang="en-US" smtClean="0"/>
              <a:pPr/>
              <a:t>77</a:t>
            </a:fld>
            <a:endParaRPr lang="en-US"/>
          </a:p>
        </p:txBody>
      </p:sp>
      <p:pic>
        <p:nvPicPr>
          <p:cNvPr id="6146" name="Picture 2"/>
          <p:cNvPicPr>
            <a:picLocks noChangeAspect="1" noChangeArrowheads="1"/>
          </p:cNvPicPr>
          <p:nvPr/>
        </p:nvPicPr>
        <p:blipFill>
          <a:blip r:embed="rId2" cstate="print"/>
          <a:srcRect/>
          <a:stretch>
            <a:fillRect/>
          </a:stretch>
        </p:blipFill>
        <p:spPr bwMode="auto">
          <a:xfrm>
            <a:off x="76200" y="1371600"/>
            <a:ext cx="8866443" cy="2410173"/>
          </a:xfrm>
          <a:prstGeom prst="rect">
            <a:avLst/>
          </a:prstGeom>
          <a:noFill/>
          <a:ln w="9525">
            <a:noFill/>
            <a:miter lim="800000"/>
            <a:headEnd/>
            <a:tailEnd/>
          </a:ln>
        </p:spPr>
      </p:pic>
      <p:sp>
        <p:nvSpPr>
          <p:cNvPr id="4" name="TextBox 3"/>
          <p:cNvSpPr txBox="1"/>
          <p:nvPr/>
        </p:nvSpPr>
        <p:spPr>
          <a:xfrm>
            <a:off x="1524000" y="457200"/>
            <a:ext cx="6405793" cy="830997"/>
          </a:xfrm>
          <a:prstGeom prst="rect">
            <a:avLst/>
          </a:prstGeom>
          <a:noFill/>
        </p:spPr>
        <p:txBody>
          <a:bodyPr wrap="none" rtlCol="0">
            <a:spAutoFit/>
          </a:bodyPr>
          <a:lstStyle/>
          <a:p>
            <a:pPr algn="ctr"/>
            <a:r>
              <a:rPr lang="en-US" sz="2400" b="1" u="sng" dirty="0" smtClean="0"/>
              <a:t>Comparison of Local Municipal Fire Departments</a:t>
            </a:r>
          </a:p>
          <a:p>
            <a:pPr algn="ctr"/>
            <a:r>
              <a:rPr lang="en-US" sz="2400" b="1" u="sng" dirty="0" smtClean="0"/>
              <a:t>Tax Base</a:t>
            </a:r>
            <a:endParaRPr lang="en-US" sz="2400" b="1" u="sng" dirty="0"/>
          </a:p>
        </p:txBody>
      </p:sp>
      <p:sp>
        <p:nvSpPr>
          <p:cNvPr id="5" name="Footer Placeholder 4"/>
          <p:cNvSpPr>
            <a:spLocks noGrp="1"/>
          </p:cNvSpPr>
          <p:nvPr>
            <p:ph type="ftr" sz="quarter" idx="11"/>
          </p:nvPr>
        </p:nvSpPr>
        <p:spPr/>
        <p:txBody>
          <a:bodyPr/>
          <a:lstStyle/>
          <a:p>
            <a:r>
              <a:rPr lang="en-US" smtClean="0"/>
              <a:t>DRAFT</a:t>
            </a: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b="1" dirty="0" smtClean="0"/>
          </a:p>
          <a:p>
            <a:pPr algn="ctr">
              <a:buNone/>
            </a:pPr>
            <a:r>
              <a:rPr lang="en-US" sz="4800" b="1" dirty="0" smtClean="0"/>
              <a:t>Other Data</a:t>
            </a:r>
            <a:endParaRPr lang="en-US" sz="4800" b="1" dirty="0"/>
          </a:p>
        </p:txBody>
      </p:sp>
      <p:sp>
        <p:nvSpPr>
          <p:cNvPr id="4" name="Footer Placeholder 3"/>
          <p:cNvSpPr>
            <a:spLocks noGrp="1"/>
          </p:cNvSpPr>
          <p:nvPr>
            <p:ph type="ftr" sz="quarter" idx="11"/>
          </p:nvPr>
        </p:nvSpPr>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0E29C6CF-C142-477D-BADE-5E4DB9AA98E7}" type="slidenum">
              <a:rPr lang="en-US" smtClean="0"/>
              <a:pPr/>
              <a:t>78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9430</TotalTime>
  <Words>3921</Words>
  <Application>Microsoft Office PowerPoint</Application>
  <PresentationFormat>On-screen Show (4:3)</PresentationFormat>
  <Paragraphs>1089</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Arial</vt:lpstr>
      <vt:lpstr>Calibri</vt:lpstr>
      <vt:lpstr>Office Theme</vt:lpstr>
      <vt:lpstr>Oakland Township Fire Department Strategic Operating Plan</vt:lpstr>
      <vt:lpstr>PowerPoint Presentation</vt:lpstr>
      <vt:lpstr>PowerPoint Presentation</vt:lpstr>
      <vt:lpstr>PowerPoint Presentation</vt:lpstr>
      <vt:lpstr>PowerPoint Presentation</vt:lpstr>
      <vt:lpstr>Federal / State / ISO  Standards &amp; Protocols</vt:lpstr>
      <vt:lpstr>SEMCOG Population Estimates December 2014</vt:lpstr>
      <vt:lpstr>Typical Fire Department Total Response Time*</vt:lpstr>
      <vt:lpstr>Fire &amp; EMS Standards</vt:lpstr>
      <vt:lpstr>ISO Public Protection Classification</vt:lpstr>
      <vt:lpstr>PowerPoint Presentation</vt:lpstr>
      <vt:lpstr>Population Comparisons</vt:lpstr>
      <vt:lpstr>Population Comparisons</vt:lpstr>
      <vt:lpstr>Number of Fire Stations</vt:lpstr>
      <vt:lpstr>Number of Fire/EMS Full Time Employees </vt:lpstr>
      <vt:lpstr>Number of Fire/EMS POC’s</vt:lpstr>
      <vt:lpstr>Fire/EMS FT Unit Staffing*</vt:lpstr>
      <vt:lpstr>Benchmark Communities Fire Chief’s Comments</vt:lpstr>
      <vt:lpstr>Fire/EMS Millage Revenue &amp; Operating Costs (MM$)</vt:lpstr>
      <vt:lpstr>Fire/EMS Millage Revenue &amp; Operating Costs Per Capita</vt:lpstr>
      <vt:lpstr>PowerPoint Presentation</vt:lpstr>
      <vt:lpstr>OTFD Current State</vt:lpstr>
      <vt:lpstr>OTFD Current State</vt:lpstr>
      <vt:lpstr>PowerPoint Presentation</vt:lpstr>
      <vt:lpstr>PowerPoint Presentation</vt:lpstr>
      <vt:lpstr>PowerPoint Presentation</vt:lpstr>
      <vt:lpstr>Staffing Analysis</vt:lpstr>
      <vt:lpstr>Staffing Capability Comparison 1  FT/ Unit vs. 2 FT/Unit</vt:lpstr>
      <vt:lpstr>Staffing Capability Comparison 1  FT/ Unit vs. 2 FT/Unit</vt:lpstr>
      <vt:lpstr>Staffing Capability Comparison 1  FT/ Unit vs. 2 FT/Unit</vt:lpstr>
      <vt:lpstr>Alternative Staffing Options</vt:lpstr>
      <vt:lpstr>PowerPoint Presentation</vt:lpstr>
      <vt:lpstr>OTFD Future State - 2025</vt:lpstr>
      <vt:lpstr>OTFD Future State</vt:lpstr>
      <vt:lpstr>PowerPoint Presentation</vt:lpstr>
      <vt:lpstr>Key Fire/EMS Issues</vt:lpstr>
      <vt:lpstr>Strategies To Achieve Future State</vt:lpstr>
      <vt:lpstr>Alternative Strategies Considered</vt:lpstr>
      <vt:lpstr>PowerPoint Presentation</vt:lpstr>
      <vt:lpstr>10 Year Capital Plan</vt:lpstr>
      <vt:lpstr>10 Year Capital Plan</vt:lpstr>
      <vt:lpstr>10 Year Capital Plan</vt:lpstr>
      <vt:lpstr>3 Year Operating Budget</vt:lpstr>
      <vt:lpstr>Appendix</vt:lpstr>
      <vt:lpstr>PowerPoint Presentation</vt:lpstr>
      <vt:lpstr>NFPA 1221 and 1710 Recommendations  For Career Fire Fighters </vt:lpstr>
      <vt:lpstr>NFPA 1221 and 1720 Recommendations  For Volunteer Fire Fighters </vt:lpstr>
      <vt:lpstr>NFPA 1710 Fire Staffing Recommendations</vt:lpstr>
      <vt:lpstr>NFPA 1710 EMS Staffing Recommendations</vt:lpstr>
      <vt:lpstr>NFPA 1720 – Volunteer Fire Department</vt:lpstr>
      <vt:lpstr>Minimum Fire Scene Staffing Requirements*</vt:lpstr>
      <vt:lpstr>Minimum Fire Scene Staffing Requirements*</vt:lpstr>
      <vt:lpstr>Minimum Fire Scene Staffing Requirements*</vt:lpstr>
      <vt:lpstr>Oakland County Medical Control Authority  System Protocols  EMS Response Time Standards  </vt:lpstr>
      <vt:lpstr>Oakland County Medical Control Authority  System Protocols  Appendix A: Life Support Agency Letter of Compliance  </vt:lpstr>
      <vt:lpstr>PowerPoint Presentation</vt:lpstr>
      <vt:lpstr>Township / Municipal Profiles General Information</vt:lpstr>
      <vt:lpstr>Township / Municipal Profiles Staffing</vt:lpstr>
      <vt:lpstr>Township / Municipal Profiles Equipment – Quantity / Age</vt:lpstr>
      <vt:lpstr>Township / Municipal Profiles Equipment – Estimated Replacement Year</vt:lpstr>
      <vt:lpstr>Township / Municipal Profiles Financials</vt:lpstr>
      <vt:lpstr>Township / Municipal Profiles Peformance Metrics - Fire</vt:lpstr>
      <vt:lpstr>Township / Municipal Profiles Peformance Metrics – Fire Response Time</vt:lpstr>
      <vt:lpstr>Township / Municipal Profiles Peformance Metrics - EMS</vt:lpstr>
      <vt:lpstr>Township / Municipal Profiles Peformance Metrics – EMS Response Time</vt:lpstr>
      <vt:lpstr>OTFD Performance Data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Oakland Township Fire Department Strategic Operating Plan</dc:title>
  <dc:creator>MMMcQuade</dc:creator>
  <cp:lastModifiedBy>Microsoft account</cp:lastModifiedBy>
  <cp:revision>253</cp:revision>
  <cp:lastPrinted>2017-10-15T15:58:20Z</cp:lastPrinted>
  <dcterms:created xsi:type="dcterms:W3CDTF">2015-08-19T12:46:10Z</dcterms:created>
  <dcterms:modified xsi:type="dcterms:W3CDTF">2017-10-15T16:05:35Z</dcterms:modified>
</cp:coreProperties>
</file>