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6" r:id="rId4"/>
    <p:sldId id="263" r:id="rId5"/>
    <p:sldId id="269" r:id="rId6"/>
    <p:sldId id="264" r:id="rId7"/>
    <p:sldId id="267" r:id="rId8"/>
    <p:sldId id="260" r:id="rId9"/>
    <p:sldId id="259" r:id="rId10"/>
    <p:sldId id="268" r:id="rId1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7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6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8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9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1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4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4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A4E80-25A8-4E32-8BCE-97A5288EFDBF}" type="datetimeFigureOut">
              <a:rPr lang="en-US" smtClean="0"/>
              <a:t>10/30/2017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A418A-D595-45EF-A930-CE1F67A0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3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cmca.org/wp-content/uploads/2016/08/6-18-EMS-Response-Time-Standards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cmca.org/wp-content/uploads/2016/08/6-1-Agency-and-EMS-Personnel-Criteria-for-Participation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slideserve.com/alexa-brooks/fire-based-em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Oakland Township EMS Response Time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Importance of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monitoring 90% </a:t>
            </a:r>
            <a:r>
              <a:rPr lang="en-US" dirty="0" err="1" smtClean="0"/>
              <a:t>fractiles</a:t>
            </a:r>
            <a:r>
              <a:rPr lang="en-US" dirty="0" smtClean="0"/>
              <a:t>, </a:t>
            </a:r>
            <a:r>
              <a:rPr lang="en-US" dirty="0" smtClean="0"/>
              <a:t>not  </a:t>
            </a:r>
            <a:r>
              <a:rPr lang="en-US" dirty="0" smtClean="0"/>
              <a:t>averages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orrect definition of start and stop of clock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/>
              <a:t>Definition of Response Time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 smtClean="0"/>
              <a:t>No universally accepted national definition of clock start and </a:t>
            </a:r>
            <a:r>
              <a:rPr lang="en-US" sz="4800" dirty="0" smtClean="0"/>
              <a:t>stop (for example – see  Houston)</a:t>
            </a:r>
            <a:endParaRPr lang="en-US" sz="4800" dirty="0" smtClean="0"/>
          </a:p>
          <a:p>
            <a:r>
              <a:rPr lang="en-US" sz="4800" dirty="0" smtClean="0"/>
              <a:t>Oakland County Medical Control Authority (OCMCA) Defines for OTFD in next slide in  their Protocol 6-18, page 6. </a:t>
            </a:r>
            <a:r>
              <a:rPr lang="en-US" sz="2200" dirty="0" smtClean="0">
                <a:hlinkClick r:id="rId2"/>
              </a:rPr>
              <a:t>http://www.ocmca.org/wp-content/uploads/2016/08/6-18-EMS-Response-Time-Standards.pdf</a:t>
            </a:r>
            <a:endParaRPr lang="en-US" sz="2200" dirty="0" smtClean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5036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OCMCA Response </a:t>
            </a:r>
            <a:r>
              <a:rPr lang="en-US" dirty="0" smtClean="0"/>
              <a:t>Time Definition </a:t>
            </a:r>
            <a:r>
              <a:rPr lang="en-US" dirty="0" smtClean="0"/>
              <a:t>– (we should track red arrow)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44" y="1825625"/>
            <a:ext cx="7189683" cy="479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Pay Attention To OCMCA?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OTFD is a Life Support Agency licensed to provide specific medical services by OCMCA under State Law Act 368 of 1978</a:t>
            </a:r>
          </a:p>
          <a:p>
            <a:r>
              <a:rPr lang="en-US" dirty="0" smtClean="0"/>
              <a:t>Must meet  OCMCA requirements to stay licensed. See OCMCA Protocol 6-1 for details of obtaining and keeping our license.</a:t>
            </a: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 </a:t>
            </a:r>
          </a:p>
          <a:p>
            <a:r>
              <a:rPr lang="en-US" dirty="0" smtClean="0">
                <a:hlinkClick r:id="rId2"/>
              </a:rPr>
              <a:t> http://www.ocmca.org/wp-content/uploads/2016/08/6-1-Agency-and-EMS-Personnel-Criteria-for-Participation.pdf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Houston Fire Dept. Adopts 90% </a:t>
            </a:r>
            <a:r>
              <a:rPr lang="en-US" b="1" dirty="0" err="1" smtClean="0"/>
              <a:t>Fractile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03" y="1368715"/>
            <a:ext cx="9274908" cy="5251025"/>
          </a:xfrm>
        </p:spPr>
      </p:pic>
    </p:spTree>
    <p:extLst>
      <p:ext uri="{BB962C8B-B14F-4D97-AF65-F5344CB8AC3E}">
        <p14:creationId xmlns:p14="http://schemas.microsoft.com/office/powerpoint/2010/main" val="210866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98239" cy="143791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City of Houston Texas EMS Response Times – includes what OCMCA calls PSAP time (green bar on slide 3)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hlinkClick r:id="rId2"/>
              </a:rPr>
              <a:t>http://www.slideserve.com/alexa-brooks/fire-based-ems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350" y="2145322"/>
            <a:ext cx="8318019" cy="4607169"/>
          </a:xfrm>
        </p:spPr>
      </p:pic>
    </p:spTree>
    <p:extLst>
      <p:ext uri="{BB962C8B-B14F-4D97-AF65-F5344CB8AC3E}">
        <p14:creationId xmlns:p14="http://schemas.microsoft.com/office/powerpoint/2010/main" val="20344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OTFD &amp; Houston Response Time Component Definitions (we incorrectly track the blue arrow)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44" y="1825624"/>
            <a:ext cx="7189683" cy="5032375"/>
          </a:xfrm>
          <a:prstGeom prst="rect">
            <a:avLst/>
          </a:prstGeom>
        </p:spPr>
      </p:pic>
      <p:sp>
        <p:nvSpPr>
          <p:cNvPr id="5" name="Left-Right Arrow 4"/>
          <p:cNvSpPr/>
          <p:nvPr/>
        </p:nvSpPr>
        <p:spPr>
          <a:xfrm>
            <a:off x="3606085" y="3348507"/>
            <a:ext cx="1249250" cy="3090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4726545" y="4598444"/>
            <a:ext cx="128789" cy="19318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18197" y="5615189"/>
            <a:ext cx="2099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OTFD person on scene with a radio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902299" y="4778062"/>
            <a:ext cx="824246" cy="1056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1972" y="1918952"/>
            <a:ext cx="2125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OTFD Response Time as we now calculate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558344" y="2395470"/>
            <a:ext cx="2735814" cy="953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-Right Arrow 14"/>
          <p:cNvSpPr/>
          <p:nvPr/>
        </p:nvSpPr>
        <p:spPr>
          <a:xfrm>
            <a:off x="2604752" y="4238128"/>
            <a:ext cx="2595093" cy="3219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1972" y="3181082"/>
            <a:ext cx="1996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Houston Fire </a:t>
            </a:r>
            <a:r>
              <a:rPr lang="en-US" dirty="0" err="1" smtClean="0"/>
              <a:t>Dept</a:t>
            </a:r>
            <a:r>
              <a:rPr lang="en-US" dirty="0" smtClean="0"/>
              <a:t> Response Time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860051" y="3683358"/>
            <a:ext cx="947543" cy="463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56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Average</a:t>
            </a:r>
            <a:r>
              <a:rPr lang="en-US" dirty="0" smtClean="0"/>
              <a:t> OTFD EMS Response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(6.8 minutes) (period 10/13/16-10/13/17)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Data from 10/13/17 two page report “Average Response Time by to Section and Incident Type”. (Email D. </a:t>
            </a:r>
            <a:r>
              <a:rPr lang="en-US" dirty="0" smtClean="0"/>
              <a:t>Stuart </a:t>
            </a:r>
            <a:r>
              <a:rPr lang="en-US" dirty="0" smtClean="0"/>
              <a:t>to R. Yager 10/25/17)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We need to </a:t>
            </a:r>
            <a:r>
              <a:rPr lang="en-US" b="1" dirty="0" smtClean="0"/>
              <a:t>know, track and make public proper </a:t>
            </a:r>
            <a:r>
              <a:rPr lang="en-US" b="1" dirty="0" smtClean="0"/>
              <a:t>OCMCA EMS response time 90% </a:t>
            </a:r>
            <a:r>
              <a:rPr lang="en-US" b="1" dirty="0" err="1" smtClean="0"/>
              <a:t>fractile</a:t>
            </a:r>
            <a:r>
              <a:rPr lang="en-US" b="1" dirty="0" smtClean="0"/>
              <a:t> data.</a:t>
            </a:r>
            <a:r>
              <a:rPr lang="en-US" b="1" dirty="0"/>
              <a:t> </a:t>
            </a:r>
            <a:endParaRPr lang="en-US" b="1" dirty="0" smtClean="0"/>
          </a:p>
          <a:p>
            <a:pPr lvl="0"/>
            <a:endParaRPr lang="en-US" sz="2000" dirty="0"/>
          </a:p>
          <a:p>
            <a:r>
              <a:rPr lang="en-US" b="1" dirty="0" smtClean="0"/>
              <a:t>To do that we need to calculate individual response times correctly and analyze all data.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I’d be glad to help and have </a:t>
            </a:r>
            <a:r>
              <a:rPr lang="en-US" b="1" dirty="0" err="1" smtClean="0"/>
              <a:t>FOIA’d</a:t>
            </a:r>
            <a:r>
              <a:rPr lang="en-US" b="1" dirty="0" smtClean="0"/>
              <a:t> some data on an OTFD experiment from late 2015 to early 2016. This data has both current incorrect OTFD method </a:t>
            </a:r>
            <a:r>
              <a:rPr lang="en-US" b="1" dirty="0" smtClean="0"/>
              <a:t>data and </a:t>
            </a:r>
            <a:r>
              <a:rPr lang="en-US" b="1" dirty="0" smtClean="0"/>
              <a:t>correct OCMCA method.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687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slows OTFD response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Multitasking by lone ambulance driver slows safe driving speed</a:t>
            </a:r>
          </a:p>
          <a:p>
            <a:pPr lvl="1"/>
            <a:r>
              <a:rPr lang="en-US" dirty="0" smtClean="0"/>
              <a:t>Research route to address</a:t>
            </a:r>
          </a:p>
          <a:p>
            <a:pPr lvl="1"/>
            <a:r>
              <a:rPr lang="en-US" dirty="0" smtClean="0"/>
              <a:t>Watch for traffic</a:t>
            </a:r>
          </a:p>
          <a:p>
            <a:pPr lvl="1"/>
            <a:r>
              <a:rPr lang="en-US" dirty="0" smtClean="0"/>
              <a:t>Additional instructions from dispatch or Crittenton, en-route</a:t>
            </a:r>
          </a:p>
          <a:p>
            <a:r>
              <a:rPr lang="en-US" dirty="0" smtClean="0"/>
              <a:t>Unit on scene requires both OTFD ambulances A-1 and A-2 to arrive on scene to achieve legal necessary min. manpower of 2 paramedic or 1 paramedic / 1 EMT.</a:t>
            </a:r>
          </a:p>
          <a:p>
            <a:r>
              <a:rPr lang="en-US" dirty="0" smtClean="0"/>
              <a:t>Condition of Gallagher and Silverbell roads.</a:t>
            </a:r>
          </a:p>
          <a:p>
            <a:r>
              <a:rPr lang="en-US" dirty="0" smtClean="0"/>
              <a:t>Lack of visible address </a:t>
            </a:r>
            <a:r>
              <a:rPr lang="en-US" dirty="0" smtClean="0"/>
              <a:t>markers, especially in condominiums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927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336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Oakland Township EMS Response Time </vt:lpstr>
      <vt:lpstr>Definition of Response Time</vt:lpstr>
      <vt:lpstr>OCMCA Response Time Definition – (we should track red arrow)</vt:lpstr>
      <vt:lpstr>Why Pay Attention To OCMCA?</vt:lpstr>
      <vt:lpstr>Houston Fire Dept. Adopts 90% Fractile</vt:lpstr>
      <vt:lpstr>City of Houston Texas EMS Response Times – includes what OCMCA calls PSAP time (green bar on slide 3) http://www.slideserve.com/alexa-brooks/fire-based-ems </vt:lpstr>
      <vt:lpstr>OTFD &amp; Houston Response Time Component Definitions (we incorrectly track the blue arrow)</vt:lpstr>
      <vt:lpstr>Average OTFD EMS Response Time</vt:lpstr>
      <vt:lpstr>Conclusions</vt:lpstr>
      <vt:lpstr>What slows OTFD response time?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Yager</dc:creator>
  <cp:lastModifiedBy>Robert Yager</cp:lastModifiedBy>
  <cp:revision>39</cp:revision>
  <cp:lastPrinted>2017-10-29T19:41:18Z</cp:lastPrinted>
  <dcterms:created xsi:type="dcterms:W3CDTF">2017-10-28T16:38:33Z</dcterms:created>
  <dcterms:modified xsi:type="dcterms:W3CDTF">2017-10-30T16:54:09Z</dcterms:modified>
</cp:coreProperties>
</file>